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2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9" r:id="rId14"/>
    <p:sldId id="323" r:id="rId15"/>
    <p:sldId id="320" r:id="rId16"/>
    <p:sldId id="322" r:id="rId17"/>
    <p:sldId id="321" r:id="rId18"/>
    <p:sldId id="332" r:id="rId19"/>
    <p:sldId id="326" r:id="rId20"/>
    <p:sldId id="327" r:id="rId21"/>
    <p:sldId id="328" r:id="rId22"/>
    <p:sldId id="318" r:id="rId23"/>
    <p:sldId id="325" r:id="rId24"/>
    <p:sldId id="329" r:id="rId25"/>
    <p:sldId id="330" r:id="rId26"/>
    <p:sldId id="331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281" r:id="rId37"/>
  </p:sldIdLst>
  <p:sldSz cx="10629900" cy="8229600"/>
  <p:notesSz cx="6858000" cy="9144000"/>
  <p:defaultTextStyle>
    <a:lvl1pPr marL="40639" marR="40639">
      <a:defRPr sz="1200">
        <a:uFill>
          <a:solidFill/>
        </a:uFill>
        <a:latin typeface="Times New Roman"/>
        <a:ea typeface="Times New Roman"/>
        <a:cs typeface="Times New Roman"/>
        <a:sym typeface="Times New Roman"/>
      </a:defRPr>
    </a:lvl1pPr>
    <a:lvl2pPr marL="40639" marR="40639" indent="342900">
      <a:defRPr sz="1200">
        <a:uFill>
          <a:solidFill/>
        </a:uFill>
        <a:latin typeface="Times New Roman"/>
        <a:ea typeface="Times New Roman"/>
        <a:cs typeface="Times New Roman"/>
        <a:sym typeface="Times New Roman"/>
      </a:defRPr>
    </a:lvl2pPr>
    <a:lvl3pPr marL="40639" marR="40639" indent="685800">
      <a:defRPr sz="1200">
        <a:uFill>
          <a:solidFill/>
        </a:uFill>
        <a:latin typeface="Times New Roman"/>
        <a:ea typeface="Times New Roman"/>
        <a:cs typeface="Times New Roman"/>
        <a:sym typeface="Times New Roman"/>
      </a:defRPr>
    </a:lvl3pPr>
    <a:lvl4pPr marL="40639" marR="40639" indent="1028700">
      <a:defRPr sz="1200">
        <a:uFill>
          <a:solidFill/>
        </a:uFill>
        <a:latin typeface="Times New Roman"/>
        <a:ea typeface="Times New Roman"/>
        <a:cs typeface="Times New Roman"/>
        <a:sym typeface="Times New Roman"/>
      </a:defRPr>
    </a:lvl4pPr>
    <a:lvl5pPr marL="40639" marR="40639" indent="1371600">
      <a:defRPr sz="1200">
        <a:uFill>
          <a:solidFill/>
        </a:uFill>
        <a:latin typeface="Times New Roman"/>
        <a:ea typeface="Times New Roman"/>
        <a:cs typeface="Times New Roman"/>
        <a:sym typeface="Times New Roman"/>
      </a:defRPr>
    </a:lvl5pPr>
    <a:lvl6pPr marL="40639" marR="40639" indent="1714500">
      <a:defRPr sz="1200">
        <a:uFill>
          <a:solidFill/>
        </a:uFill>
        <a:latin typeface="Times New Roman"/>
        <a:ea typeface="Times New Roman"/>
        <a:cs typeface="Times New Roman"/>
        <a:sym typeface="Times New Roman"/>
      </a:defRPr>
    </a:lvl6pPr>
    <a:lvl7pPr marL="40639" marR="40639" indent="2057400">
      <a:defRPr sz="1200">
        <a:uFill>
          <a:solidFill/>
        </a:uFill>
        <a:latin typeface="Times New Roman"/>
        <a:ea typeface="Times New Roman"/>
        <a:cs typeface="Times New Roman"/>
        <a:sym typeface="Times New Roman"/>
      </a:defRPr>
    </a:lvl7pPr>
    <a:lvl8pPr marL="40639" marR="40639" indent="2400300">
      <a:defRPr sz="1200">
        <a:uFill>
          <a:solidFill/>
        </a:uFill>
        <a:latin typeface="Times New Roman"/>
        <a:ea typeface="Times New Roman"/>
        <a:cs typeface="Times New Roman"/>
        <a:sym typeface="Times New Roman"/>
      </a:defRPr>
    </a:lvl8pPr>
    <a:lvl9pPr marL="40639" marR="40639" indent="2743200">
      <a:defRPr sz="1200">
        <a:uFill>
          <a:solidFill/>
        </a:uFill>
        <a:latin typeface="Times New Roman"/>
        <a:ea typeface="Times New Roman"/>
        <a:cs typeface="Times New Roman"/>
        <a:sym typeface="Times New Roman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33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Fussia" initials="DF" lastIdx="2" clrIdx="0">
    <p:extLst>
      <p:ext uri="{19B8F6BF-5375-455C-9EA6-DF929625EA0E}">
        <p15:presenceInfo xmlns:p15="http://schemas.microsoft.com/office/powerpoint/2012/main" userId="7845b98be366b0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7" autoAdjust="0"/>
    <p:restoredTop sz="74147" autoAdjust="0"/>
  </p:normalViewPr>
  <p:slideViewPr>
    <p:cSldViewPr snapToGrid="0" snapToObjects="1">
      <p:cViewPr varScale="1">
        <p:scale>
          <a:sx n="46" d="100"/>
          <a:sy n="46" d="100"/>
        </p:scale>
        <p:origin x="1848" y="54"/>
      </p:cViewPr>
      <p:guideLst>
        <p:guide orient="horz" pos="2592"/>
        <p:guide pos="33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38360780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A world </a:t>
            </a:r>
            <a:r>
              <a:rPr lang="pt-BR" sz="2200" b="0" i="0" u="none" strike="noStrike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wide</a:t>
            </a:r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web é talvez a principal aplicação da Internet. Inventada por Sir Tim </a:t>
            </a:r>
            <a:r>
              <a:rPr lang="pt-BR" sz="2200" b="0" i="0" u="none" strike="noStrike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Berners</a:t>
            </a:r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-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Lee em 1989, a web evoluiu muito desde a sua criação. As melhorias cobrem o modelo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 comunicação cliente/servidor, as linguagens de programação, a dinâmica de formulários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e aplicações, a diversidade de conteúdos e formatos, dentre muitos outros aspectos.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Com o advento das chamadas propostas de Internet do futuro, muitos se preguntam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como ficará a web do futuro? Internet do futuro é o termo usado no meio acadêmico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para denotar todos os projetos de evolução (ou revolução) da arquitetura da Internet. Alguns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pesquisadores acreditam que a arquitetura da Internet do futuro será uma combinação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 propostas evolucionárias, que continuam o processo de adaptação dos protocolos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de Internet, tal qual o IPv6 (sem quebra de paradigma). Outros pesquisadores acreditam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que as arquiteturas futuras de Internet serão folha em branco (clean </a:t>
            </a:r>
            <a:r>
              <a:rPr lang="pt-BR" sz="2200" b="0" i="0" u="none" strike="noStrike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slate</a:t>
            </a:r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), quebrando os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paradigmas atuais e implementando novas e revolucionárias propostas. Neste artigo, reportamos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os desafios e resultados obtidos na implementação de um modelo folha em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branco para a navegação web. Esse modelo apoia-se sobre a arquitetura clean </a:t>
            </a:r>
            <a:r>
              <a:rPr lang="pt-BR" sz="2200" b="0" i="0" u="none" strike="noStrike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slate</a:t>
            </a:r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 chamada</a:t>
            </a:r>
          </a:p>
          <a:p>
            <a:r>
              <a:rPr lang="pt-BR" sz="2200" b="0" i="0" u="none" strike="noStrike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NovaGenesis</a:t>
            </a:r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. Propomos e testamos um navegador web que segue os paradigmas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da </a:t>
            </a:r>
            <a:r>
              <a:rPr lang="pt-BR" sz="2200" b="0" i="0" u="none" strike="noStrike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NovaGenesis</a:t>
            </a:r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, dentre eles: modelo publica/assina com ciclo de vida integrado de serviços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e conteúdos, espaços ilimitados de nomeação e resolução de nomes, nomeação </a:t>
            </a:r>
            <a:r>
              <a:rPr lang="pt-BR" sz="2200" b="0" i="0" u="none" strike="noStrike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autocertificável</a:t>
            </a:r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,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roteamento e encaminhamento de mensagens usando nomes, </a:t>
            </a:r>
            <a:r>
              <a:rPr lang="pt-BR" sz="2200" b="0" i="0" u="none" strike="noStrike" baseline="0" dirty="0" err="1" smtClean="0">
                <a:latin typeface="Lucida Grande"/>
                <a:ea typeface="Lucida Grande"/>
                <a:cs typeface="Lucida Grande"/>
                <a:sym typeface="Lucida Grande"/>
              </a:rPr>
              <a:t>auto-certificáveis</a:t>
            </a:r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,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armazenamento de conteúdos em cache de rede e operação baseada em contratos.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Até onde sabemos não existe outro trabalho de web para Internet do futuro com essas</a:t>
            </a:r>
          </a:p>
          <a:p>
            <a:r>
              <a:rPr lang="pt-BR" sz="2200" b="0" i="0" u="none" strike="noStrike" baseline="0" dirty="0" smtClean="0">
                <a:latin typeface="Lucida Grande"/>
                <a:ea typeface="Lucida Grande"/>
                <a:cs typeface="Lucida Grande"/>
                <a:sym typeface="Lucida Grande"/>
              </a:rPr>
              <a:t>características.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60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</a:t>
            </a:r>
            <a:r>
              <a:rPr lang="pt-BR" baseline="0" dirty="0" smtClean="0"/>
              <a:t> exemplifica o segundo acesso a mesma página web. Neste acesso o descritor notifica um SCN “a4c72..”,</a:t>
            </a:r>
          </a:p>
          <a:p>
            <a:r>
              <a:rPr lang="pt-BR" baseline="0" dirty="0" smtClean="0"/>
              <a:t>isto significa que o desenvolvedor da página não fez alteração para que houvesse mudança no SCN. Por sua vez o </a:t>
            </a:r>
          </a:p>
          <a:p>
            <a:r>
              <a:rPr lang="pt-BR" baseline="0" dirty="0" smtClean="0"/>
              <a:t>sistema de cache verifica se o arquivo “a4c72..” existe em cache local e então não se efetua uma requisição e download</a:t>
            </a:r>
          </a:p>
          <a:p>
            <a:r>
              <a:rPr lang="pt-BR" baseline="0" dirty="0" smtClean="0"/>
              <a:t>do arquivo.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93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Esta é</a:t>
            </a:r>
            <a:r>
              <a:rPr lang="pt-BR" baseline="0" dirty="0" smtClean="0"/>
              <a:t> a arquitetura de navegação web na </a:t>
            </a:r>
            <a:r>
              <a:rPr lang="pt-BR" baseline="0" dirty="0" err="1" smtClean="0"/>
              <a:t>NovaGenesis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O </a:t>
            </a:r>
            <a:r>
              <a:rPr lang="pt-BR" baseline="0" dirty="0" err="1" smtClean="0"/>
              <a:t>NGBrowser</a:t>
            </a:r>
            <a:r>
              <a:rPr lang="pt-BR" baseline="0" dirty="0" smtClean="0"/>
              <a:t> conversa com a API ‘</a:t>
            </a:r>
            <a:r>
              <a:rPr lang="pt-BR" baseline="0" dirty="0" err="1" smtClean="0"/>
              <a:t>NGAppCommunicator</a:t>
            </a:r>
            <a:r>
              <a:rPr lang="pt-BR" baseline="0" dirty="0" smtClean="0"/>
              <a:t>’ que disponibiliza acesso via D-BUS, este também possui a pilha </a:t>
            </a:r>
            <a:r>
              <a:rPr lang="pt-BR" baseline="0" dirty="0" err="1" smtClean="0"/>
              <a:t>NovaGenesis</a:t>
            </a:r>
            <a:r>
              <a:rPr lang="pt-BR" baseline="0" dirty="0" smtClean="0"/>
              <a:t> que por sua vez conversa com outros processos para obtenção de conteúdo.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426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ferramenta </a:t>
            </a:r>
            <a:r>
              <a:rPr lang="pt-BR" dirty="0" err="1" smtClean="0"/>
              <a:t>NGConverter</a:t>
            </a:r>
            <a:r>
              <a:rPr lang="pt-BR" dirty="0" smtClean="0"/>
              <a:t> foi desenvolvida</a:t>
            </a:r>
            <a:r>
              <a:rPr lang="pt-BR" baseline="0" dirty="0" smtClean="0"/>
              <a:t> para converter sites comuns (utilizados hoje na internet) para sites </a:t>
            </a:r>
            <a:r>
              <a:rPr lang="pt-BR" baseline="0" dirty="0" err="1" smtClean="0"/>
              <a:t>NovaGenesis</a:t>
            </a:r>
            <a:r>
              <a:rPr lang="pt-BR" baseline="0" dirty="0" smtClean="0"/>
              <a:t>,</a:t>
            </a:r>
          </a:p>
          <a:p>
            <a:r>
              <a:rPr lang="pt-BR" baseline="0" dirty="0" smtClean="0"/>
              <a:t>seguindo sua estrutura e contexto. O </a:t>
            </a:r>
            <a:r>
              <a:rPr lang="pt-BR" baseline="0" dirty="0" err="1" smtClean="0"/>
              <a:t>NGAppPublisher</a:t>
            </a:r>
            <a:r>
              <a:rPr lang="pt-BR" baseline="0" dirty="0" smtClean="0"/>
              <a:t> por sua vez publica estes sites para acesso </a:t>
            </a:r>
            <a:r>
              <a:rPr lang="pt-BR" baseline="0" dirty="0" err="1" smtClean="0"/>
              <a:t>porterior</a:t>
            </a:r>
            <a:r>
              <a:rPr lang="pt-BR" baseline="0" dirty="0" smtClean="0"/>
              <a:t>. O slide demonstra</a:t>
            </a:r>
          </a:p>
          <a:p>
            <a:r>
              <a:rPr lang="pt-BR" baseline="0" dirty="0" smtClean="0"/>
              <a:t>que a estrutura de pasta, nomes de arquivos e links são afetados nesta conversão.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323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demonstra o passo-a-passo</a:t>
            </a:r>
            <a:r>
              <a:rPr lang="pt-BR" baseline="0" dirty="0" smtClean="0"/>
              <a:t> da conversão, inclui a nomeação de arquivos independentes, a alteração </a:t>
            </a:r>
          </a:p>
          <a:p>
            <a:r>
              <a:rPr lang="pt-BR" baseline="0" dirty="0" smtClean="0"/>
              <a:t>de páginas HTML para links em SCN, a extração de palavras-chaves para associação na pesquisa e a </a:t>
            </a:r>
          </a:p>
          <a:p>
            <a:r>
              <a:rPr lang="pt-BR" baseline="0" dirty="0" smtClean="0"/>
              <a:t>extração de um resumo do site com titulo, descrição e link para esta página, chamado de descritor.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652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demonstra</a:t>
            </a:r>
            <a:r>
              <a:rPr lang="pt-BR" baseline="0" dirty="0" smtClean="0"/>
              <a:t> o conteúdo de um descritor e o arquivo que contém as palavras-chaves da página.</a:t>
            </a:r>
          </a:p>
        </p:txBody>
      </p:sp>
    </p:spTree>
    <p:extLst>
      <p:ext uri="{BB962C8B-B14F-4D97-AF65-F5344CB8AC3E}">
        <p14:creationId xmlns:p14="http://schemas.microsoft.com/office/powerpoint/2010/main" val="2050787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NGAppPublisher</a:t>
            </a:r>
            <a:r>
              <a:rPr lang="pt-BR" baseline="0" dirty="0" smtClean="0"/>
              <a:t> tem por objetivo associar cada palavra-chave a seu descritor e publicar cada objeto web</a:t>
            </a:r>
          </a:p>
          <a:p>
            <a:r>
              <a:rPr lang="pt-BR" baseline="0" dirty="0" smtClean="0"/>
              <a:t>com seu respectivo SCN, inclusive os descritores são publicados. Cada palavra-chave pode estar associado</a:t>
            </a:r>
          </a:p>
          <a:p>
            <a:r>
              <a:rPr lang="pt-BR" baseline="0" dirty="0" smtClean="0"/>
              <a:t>a mais de um descritor, isto permite descobrir quais páginas possuem a palavra-chave requisitada.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5024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NGAppCommunicator</a:t>
            </a:r>
            <a:r>
              <a:rPr lang="pt-BR" dirty="0" smtClean="0"/>
              <a:t> é um processo</a:t>
            </a:r>
            <a:r>
              <a:rPr lang="pt-BR" baseline="0" dirty="0" smtClean="0"/>
              <a:t> independente, sua finalidade é facilitar o acesso a rede </a:t>
            </a:r>
            <a:r>
              <a:rPr lang="pt-BR" baseline="0" dirty="0" err="1" smtClean="0"/>
              <a:t>NovaGenesis</a:t>
            </a:r>
            <a:r>
              <a:rPr lang="pt-BR" baseline="0" dirty="0" smtClean="0"/>
              <a:t> através de chamadas simples. As chamadas são disponibilizadas via D-BUS e permite que diferentes fabricantes de navegadores utilizem a mesma API para acesso aos dados.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368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As chamadas implementadas</a:t>
            </a:r>
            <a:r>
              <a:rPr lang="pt-BR" baseline="0" dirty="0" smtClean="0"/>
              <a:t> são </a:t>
            </a:r>
            <a:r>
              <a:rPr lang="pt-BR" baseline="0" dirty="0" err="1" smtClean="0"/>
              <a:t>SearchByLiteral</a:t>
            </a:r>
            <a:r>
              <a:rPr lang="pt-BR" baseline="0" dirty="0" smtClean="0"/>
              <a:t> e </a:t>
            </a:r>
            <a:r>
              <a:rPr lang="pt-BR" baseline="0" dirty="0" err="1" smtClean="0"/>
              <a:t>SearchByMurmur</a:t>
            </a:r>
            <a:r>
              <a:rPr lang="pt-BR" baseline="0" dirty="0" smtClean="0"/>
              <a:t>. O </a:t>
            </a:r>
            <a:r>
              <a:rPr lang="pt-BR" baseline="0" dirty="0" err="1" smtClean="0"/>
              <a:t>SearchByLiteral</a:t>
            </a:r>
            <a:r>
              <a:rPr lang="pt-BR" baseline="0" dirty="0" smtClean="0"/>
              <a:t> é utilizado pelo NGS, para pesquisa de palavras-chaves, já o </a:t>
            </a:r>
            <a:r>
              <a:rPr lang="pt-BR" baseline="0" dirty="0" err="1" smtClean="0"/>
              <a:t>SearchByMurmur</a:t>
            </a:r>
            <a:r>
              <a:rPr lang="pt-BR" baseline="0" dirty="0" smtClean="0"/>
              <a:t> é utilizado pelo NGU, para obtenção de um objeto utilizando um SCN. O complete é chamado pela interface quando as chamadas assíncronas são completadas. Através do Complete o </a:t>
            </a:r>
            <a:r>
              <a:rPr lang="pt-BR" baseline="0" dirty="0" err="1" smtClean="0"/>
              <a:t>NGBrowser</a:t>
            </a:r>
            <a:r>
              <a:rPr lang="pt-BR" baseline="0" dirty="0" smtClean="0"/>
              <a:t> consegue saber quando um conteúdo está pronto para ser exibido.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607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utilização de imagens repetidas em diferentes</a:t>
            </a:r>
            <a:r>
              <a:rPr lang="pt-BR" baseline="0" dirty="0" smtClean="0"/>
              <a:t> sites foi utilizado para mostrar a eficiência do cache.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2075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</a:t>
            </a:r>
            <a:r>
              <a:rPr lang="pt-BR" baseline="0" dirty="0" smtClean="0"/>
              <a:t> slide demonstra a navegação através do NGS. O usuário digita o </a:t>
            </a:r>
            <a:r>
              <a:rPr lang="pt-BR" baseline="0" dirty="0" err="1" smtClean="0"/>
              <a:t>ngs</a:t>
            </a:r>
            <a:r>
              <a:rPr lang="pt-BR" baseline="0" dirty="0" smtClean="0"/>
              <a:t>://01, por suaves o ’01’ é pesquisado</a:t>
            </a:r>
          </a:p>
          <a:p>
            <a:r>
              <a:rPr lang="pt-BR" baseline="0" dirty="0" smtClean="0"/>
              <a:t>na </a:t>
            </a:r>
            <a:r>
              <a:rPr lang="pt-BR" baseline="0" dirty="0" err="1" smtClean="0"/>
              <a:t>NovaGenesis</a:t>
            </a:r>
            <a:r>
              <a:rPr lang="pt-BR" baseline="0" dirty="0" smtClean="0"/>
              <a:t> e este retorna o descritor de uma página encontrada, o ‘Site Exemplo 01’.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7019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navegador web é nomeado como </a:t>
            </a:r>
            <a:r>
              <a:rPr lang="pt-BR" dirty="0" err="1" smtClean="0"/>
              <a:t>NGBrowser</a:t>
            </a:r>
            <a:r>
              <a:rPr lang="pt-BR" dirty="0" smtClean="0"/>
              <a:t>, e é uma aplicação </a:t>
            </a:r>
            <a:r>
              <a:rPr lang="pt-BR" dirty="0" err="1" smtClean="0"/>
              <a:t>Peer-to-Peer</a:t>
            </a:r>
            <a:r>
              <a:rPr lang="pt-BR" dirty="0" smtClean="0"/>
              <a:t> (P2P)</a:t>
            </a:r>
          </a:p>
          <a:p>
            <a:r>
              <a:rPr lang="pt-BR" dirty="0" smtClean="0"/>
              <a:t>inserida no contexto da </a:t>
            </a:r>
            <a:r>
              <a:rPr lang="pt-BR" dirty="0" err="1" smtClean="0"/>
              <a:t>NovaGenesis</a:t>
            </a:r>
            <a:r>
              <a:rPr lang="pt-BR" dirty="0" smtClean="0"/>
              <a:t>, permitindo efetuar pesquisas e requisições de conteúdo,</a:t>
            </a:r>
          </a:p>
          <a:p>
            <a:r>
              <a:rPr lang="pt-BR" dirty="0" smtClean="0"/>
              <a:t>bem como páginas web, imagens, textos, entre outros objetos de informação. Tais</a:t>
            </a:r>
          </a:p>
          <a:p>
            <a:r>
              <a:rPr lang="pt-BR" dirty="0" smtClean="0"/>
              <a:t>objetos podem ter formatos binários, assim o usuário pode navegar pelo conteúdo com a</a:t>
            </a:r>
          </a:p>
          <a:p>
            <a:r>
              <a:rPr lang="pt-BR" dirty="0" smtClean="0"/>
              <a:t>mesma experiência da Internet atual.</a:t>
            </a:r>
          </a:p>
          <a:p>
            <a:r>
              <a:rPr lang="pt-BR" dirty="0" smtClean="0"/>
              <a:t>Para a navegação web na arquitetura </a:t>
            </a:r>
            <a:r>
              <a:rPr lang="pt-BR" dirty="0" err="1" smtClean="0"/>
              <a:t>NovaGenesis</a:t>
            </a:r>
            <a:r>
              <a:rPr lang="pt-BR" dirty="0" smtClean="0"/>
              <a:t> foram desenvolvidas também ferramentas</a:t>
            </a:r>
          </a:p>
          <a:p>
            <a:r>
              <a:rPr lang="pt-BR" dirty="0" smtClean="0"/>
              <a:t>para adequação de páginas web já existentes para o novo modelo.</a:t>
            </a:r>
          </a:p>
          <a:p>
            <a:r>
              <a:rPr lang="pt-BR" dirty="0" smtClean="0"/>
              <a:t>É esperado que o </a:t>
            </a:r>
            <a:r>
              <a:rPr lang="pt-BR" dirty="0" err="1" smtClean="0"/>
              <a:t>NGBrowser</a:t>
            </a:r>
            <a:r>
              <a:rPr lang="pt-BR" dirty="0" smtClean="0"/>
              <a:t> seja mais rápido e seguro que um navegador comum e que</a:t>
            </a:r>
          </a:p>
          <a:p>
            <a:r>
              <a:rPr lang="pt-BR" dirty="0" smtClean="0"/>
              <a:t>também faça uma economia de taxa de bits. No modelo proposto é possível obter um </a:t>
            </a:r>
            <a:r>
              <a:rPr lang="pt-BR" dirty="0" err="1" smtClean="0"/>
              <a:t>hash</a:t>
            </a:r>
            <a:endParaRPr lang="pt-BR" dirty="0" smtClean="0"/>
          </a:p>
          <a:p>
            <a:r>
              <a:rPr lang="pt-BR" dirty="0" smtClean="0"/>
              <a:t>de qualquer conteúdo antes que seja efetuado o download do conteúdo. Desta forma, é</a:t>
            </a:r>
          </a:p>
          <a:p>
            <a:r>
              <a:rPr lang="pt-BR" dirty="0" smtClean="0"/>
              <a:t>possível se certificar de que o conteúdo solicitado é o mesmo que se encontra no cache,</a:t>
            </a:r>
          </a:p>
          <a:p>
            <a:r>
              <a:rPr lang="pt-BR" dirty="0" smtClean="0"/>
              <a:t>assim, os sistemas de cache serão mais eficientes descartando a necessidade de realizar</a:t>
            </a:r>
          </a:p>
          <a:p>
            <a:r>
              <a:rPr lang="pt-BR" dirty="0" smtClean="0"/>
              <a:t>um download de um arquivo já existente.</a:t>
            </a:r>
          </a:p>
          <a:p>
            <a:r>
              <a:rPr lang="pt-BR" dirty="0" smtClean="0"/>
              <a:t>O </a:t>
            </a:r>
            <a:r>
              <a:rPr lang="pt-BR" dirty="0" err="1" smtClean="0"/>
              <a:t>NGBrowser</a:t>
            </a:r>
            <a:r>
              <a:rPr lang="pt-BR" dirty="0" smtClean="0"/>
              <a:t> prova a possibilidade de uma navegação em uma Internet do futuro através do </a:t>
            </a:r>
          </a:p>
          <a:p>
            <a:r>
              <a:rPr lang="pt-BR" dirty="0" smtClean="0"/>
              <a:t>modelo publica/assina, podendo obter mais vantagens como a de possuir um cache mais </a:t>
            </a:r>
          </a:p>
          <a:p>
            <a:r>
              <a:rPr lang="pt-BR" dirty="0" smtClean="0"/>
              <a:t>eficiente e uma navegação mais segura do que o HTTP da Internet atual. </a:t>
            </a:r>
          </a:p>
          <a:p>
            <a:r>
              <a:rPr lang="pt-BR" dirty="0" smtClean="0"/>
              <a:t>O </a:t>
            </a:r>
            <a:r>
              <a:rPr lang="pt-BR" dirty="0" err="1" smtClean="0"/>
              <a:t>NGBrowser</a:t>
            </a:r>
            <a:r>
              <a:rPr lang="pt-BR" dirty="0" smtClean="0"/>
              <a:t> ainda</a:t>
            </a:r>
            <a:r>
              <a:rPr lang="pt-BR" baseline="0" dirty="0" smtClean="0"/>
              <a:t> é um protótipo e pretende-se incorporar diversas funcionalidades para</a:t>
            </a:r>
          </a:p>
          <a:p>
            <a:r>
              <a:rPr lang="pt-BR" baseline="0" dirty="0" smtClean="0"/>
              <a:t>que se torne um navegador completo.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834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</a:t>
            </a:r>
            <a:r>
              <a:rPr lang="pt-BR" baseline="0" dirty="0" smtClean="0"/>
              <a:t> demonstra a pesquisa de duas palavras-chaves o ‘ipsum’ e ‘</a:t>
            </a:r>
            <a:r>
              <a:rPr lang="pt-BR" baseline="0" dirty="0" err="1" smtClean="0"/>
              <a:t>vac</a:t>
            </a:r>
            <a:r>
              <a:rPr lang="pt-BR" baseline="0" dirty="0" smtClean="0"/>
              <a:t>’, estas palavras estão contidas em várias páginas,</a:t>
            </a:r>
          </a:p>
          <a:p>
            <a:r>
              <a:rPr lang="pt-BR" baseline="0" dirty="0" smtClean="0"/>
              <a:t>por sua vez, seus respectivos descritores são retornados.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734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demonstra que a continuação</a:t>
            </a:r>
            <a:r>
              <a:rPr lang="pt-BR" baseline="0" dirty="0" smtClean="0"/>
              <a:t> da navegação do slide anterior. Após o usuário clicar sobre o ‘Site Exemplo 01’ é</a:t>
            </a:r>
          </a:p>
          <a:p>
            <a:r>
              <a:rPr lang="pt-BR" baseline="0" dirty="0" smtClean="0"/>
              <a:t>exibido a página com uma das imagens. O NGU acontece de forma background e por nossa opção, decidimos não alterar</a:t>
            </a:r>
          </a:p>
          <a:p>
            <a:r>
              <a:rPr lang="pt-BR" baseline="0" dirty="0" smtClean="0"/>
              <a:t>a URL do navegador.</a:t>
            </a:r>
          </a:p>
        </p:txBody>
      </p:sp>
    </p:spTree>
    <p:extLst>
      <p:ext uri="{BB962C8B-B14F-4D97-AF65-F5344CB8AC3E}">
        <p14:creationId xmlns:p14="http://schemas.microsoft.com/office/powerpoint/2010/main" val="2170492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</a:t>
            </a:r>
            <a:r>
              <a:rPr lang="pt-BR" baseline="0" dirty="0" smtClean="0"/>
              <a:t> slide demonstra o acesso a imagem utilizando o NGU com o seu SCN.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547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demonstra</a:t>
            </a:r>
            <a:r>
              <a:rPr lang="pt-BR" baseline="0" dirty="0" smtClean="0"/>
              <a:t> a eficiência do cache do </a:t>
            </a:r>
            <a:r>
              <a:rPr lang="pt-BR" baseline="0" dirty="0" err="1" smtClean="0"/>
              <a:t>NGBrowser</a:t>
            </a:r>
            <a:r>
              <a:rPr lang="pt-BR" baseline="0" dirty="0" smtClean="0"/>
              <a:t> comparado a outros navegadores. Este cenário contempla somente a carga útil (desprezamos os protocolos). Os acesso foram realizados uma única vez começando do ‘Site Exemplo 01’ até o ‘Site Exemplo 11’. Também cada site foi hospedado em diferentes servidores. A eficiência se deu principalmente</a:t>
            </a:r>
          </a:p>
          <a:p>
            <a:r>
              <a:rPr lang="pt-BR" baseline="0" dirty="0" smtClean="0"/>
              <a:t>porque a </a:t>
            </a:r>
            <a:r>
              <a:rPr lang="pt-BR" baseline="0" dirty="0" err="1" smtClean="0"/>
              <a:t>NovaGenesis</a:t>
            </a:r>
            <a:r>
              <a:rPr lang="pt-BR" baseline="0" dirty="0" smtClean="0"/>
              <a:t> considera o conteúdo único em toda a rede, ou seja, o SCN é mesmo independente do servidor. Diferente do modelo atual em que o sistema de cache dos navegadores atuais só são eficientes caso o conteúdo que os veiculam tenham a</a:t>
            </a:r>
          </a:p>
          <a:p>
            <a:r>
              <a:rPr lang="pt-BR" baseline="0" dirty="0" smtClean="0"/>
              <a:t>mesma URL.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5554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trabalho reporta que é possível haver a navegação através de websites utilizando o modelo</a:t>
            </a:r>
          </a:p>
          <a:p>
            <a:r>
              <a:rPr lang="pt-BR" dirty="0" smtClean="0"/>
              <a:t>publica/assina. Este modelo se mostrou eficaz, dispensando a necessidade da implementação</a:t>
            </a:r>
          </a:p>
          <a:p>
            <a:r>
              <a:rPr lang="pt-BR" dirty="0" smtClean="0"/>
              <a:t>do protocolo HTTP. Ferramentas podem ser desenvolvidas para facilitar a migração</a:t>
            </a:r>
          </a:p>
          <a:p>
            <a:r>
              <a:rPr lang="pt-BR" dirty="0" smtClean="0"/>
              <a:t>de websites de forma automática. O </a:t>
            </a:r>
            <a:r>
              <a:rPr lang="pt-BR" dirty="0" err="1" smtClean="0"/>
              <a:t>NGAppCommunicator</a:t>
            </a:r>
            <a:r>
              <a:rPr lang="pt-BR" dirty="0" smtClean="0"/>
              <a:t> é um processo que</a:t>
            </a:r>
          </a:p>
          <a:p>
            <a:r>
              <a:rPr lang="pt-BR" dirty="0" smtClean="0"/>
              <a:t>pode servir de exemplo para outros projetos de Internet do Futuro com o âmbito de fornecer</a:t>
            </a:r>
          </a:p>
          <a:p>
            <a:r>
              <a:rPr lang="pt-BR" dirty="0" smtClean="0"/>
              <a:t>facilidades de acesso a diferentes redes através de </a:t>
            </a:r>
            <a:r>
              <a:rPr lang="pt-BR" dirty="0" err="1" smtClean="0"/>
              <a:t>APIs</a:t>
            </a:r>
            <a:r>
              <a:rPr lang="pt-BR" dirty="0" smtClean="0"/>
              <a:t>. Dentre as vantagens, estão</a:t>
            </a:r>
          </a:p>
          <a:p>
            <a:r>
              <a:rPr lang="pt-BR" dirty="0" smtClean="0"/>
              <a:t>a redução da complexidade de implementações de acesso a rede que os navegadores possuem</a:t>
            </a:r>
          </a:p>
          <a:p>
            <a:r>
              <a:rPr lang="pt-BR" dirty="0" smtClean="0"/>
              <a:t>e compartilhamento de um mesmo sistema de cache.</a:t>
            </a:r>
          </a:p>
          <a:p>
            <a:r>
              <a:rPr lang="pt-BR" dirty="0" smtClean="0"/>
              <a:t>O uso de nomeação </a:t>
            </a:r>
            <a:r>
              <a:rPr lang="pt-BR" dirty="0" err="1" smtClean="0"/>
              <a:t>auto-certificável</a:t>
            </a:r>
            <a:r>
              <a:rPr lang="pt-BR" dirty="0" smtClean="0"/>
              <a:t> torna o sistema de cache eficiente devido a possibilidade</a:t>
            </a:r>
          </a:p>
          <a:p>
            <a:r>
              <a:rPr lang="pt-BR" dirty="0" smtClean="0"/>
              <a:t>de consultar conteúdos e certificá-los mesmo antes de realizar um download. Desta</a:t>
            </a:r>
          </a:p>
          <a:p>
            <a:r>
              <a:rPr lang="pt-BR" dirty="0" smtClean="0"/>
              <a:t>forma é possível obter uma economia de dados significativa, conforme reporta a Figura</a:t>
            </a:r>
          </a:p>
          <a:p>
            <a:r>
              <a:rPr lang="pt-BR" dirty="0" smtClean="0"/>
              <a:t>do slide anterior. Nela constata-se uma economia de aproximadamente 6 </a:t>
            </a:r>
            <a:r>
              <a:rPr lang="pt-BR" dirty="0" err="1" smtClean="0"/>
              <a:t>KBytes</a:t>
            </a:r>
            <a:r>
              <a:rPr lang="pt-BR" dirty="0" smtClean="0"/>
              <a:t>. Este valor depende</a:t>
            </a:r>
          </a:p>
          <a:p>
            <a:r>
              <a:rPr lang="pt-BR" dirty="0" smtClean="0"/>
              <a:t>da quantidade de repetições de conteúdo copiadas em diferentes sites. Os nomes </a:t>
            </a:r>
            <a:r>
              <a:rPr lang="pt-BR" dirty="0" err="1" smtClean="0"/>
              <a:t>auto-certificáveis</a:t>
            </a:r>
            <a:r>
              <a:rPr lang="pt-BR" dirty="0" smtClean="0"/>
              <a:t> </a:t>
            </a:r>
          </a:p>
          <a:p>
            <a:r>
              <a:rPr lang="pt-BR" dirty="0" smtClean="0"/>
              <a:t>ainda permitem que os dados sejam transferidos com verificação de integridade, pois conteúdos que </a:t>
            </a:r>
          </a:p>
          <a:p>
            <a:r>
              <a:rPr lang="pt-BR" dirty="0" smtClean="0"/>
              <a:t>tenham códigos </a:t>
            </a:r>
            <a:r>
              <a:rPr lang="pt-BR" dirty="0" err="1" smtClean="0"/>
              <a:t>hash</a:t>
            </a:r>
            <a:r>
              <a:rPr lang="pt-BR" dirty="0" smtClean="0"/>
              <a:t> diferentes são descartados pelo </a:t>
            </a:r>
            <a:r>
              <a:rPr lang="pt-BR" dirty="0" err="1" smtClean="0"/>
              <a:t>NGAppCommunicator</a:t>
            </a:r>
            <a:r>
              <a:rPr lang="pt-BR" dirty="0" smtClean="0"/>
              <a:t>. Esse artigo contribuí com a </a:t>
            </a:r>
          </a:p>
          <a:p>
            <a:r>
              <a:rPr lang="pt-BR" dirty="0" smtClean="0"/>
              <a:t>comunidade mediante a implementação deste </a:t>
            </a:r>
            <a:r>
              <a:rPr lang="pt-BR" dirty="0" err="1" smtClean="0"/>
              <a:t>NGBrowser</a:t>
            </a:r>
            <a:r>
              <a:rPr lang="pt-BR" dirty="0" smtClean="0"/>
              <a:t>. Futuramente, novos recursos serão</a:t>
            </a:r>
          </a:p>
          <a:p>
            <a:r>
              <a:rPr lang="pt-BR" dirty="0" smtClean="0"/>
              <a:t>implementados nesta aplicação para que ela alcance todas funcionalidades existentes hoje</a:t>
            </a:r>
          </a:p>
          <a:p>
            <a:r>
              <a:rPr lang="pt-BR" dirty="0" smtClean="0"/>
              <a:t>na Internet atual. Também, serão feitos testes em escalas maiores para aprofundar a análise</a:t>
            </a:r>
          </a:p>
          <a:p>
            <a:r>
              <a:rPr lang="pt-BR" dirty="0" smtClean="0"/>
              <a:t>de desempenho.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844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formular uma navegação web ao</a:t>
            </a:r>
            <a:r>
              <a:rPr lang="pt-BR" baseline="0" dirty="0" smtClean="0"/>
              <a:t> usuário, alguns dados deviam ser expostos a rede.</a:t>
            </a:r>
          </a:p>
          <a:p>
            <a:r>
              <a:rPr lang="pt-BR" baseline="0" dirty="0" smtClean="0"/>
              <a:t>Para expô-los foram definidas as </a:t>
            </a:r>
            <a:r>
              <a:rPr lang="pt-BR" dirty="0" smtClean="0"/>
              <a:t>operações, como Publica/Assina de objetos web e </a:t>
            </a:r>
          </a:p>
          <a:p>
            <a:r>
              <a:rPr lang="pt-BR" dirty="0" smtClean="0"/>
              <a:t>Publica de palavras-chaves</a:t>
            </a:r>
            <a:r>
              <a:rPr lang="pt-BR" baseline="0" dirty="0" smtClean="0"/>
              <a:t> das páginas. Isto significa a publicação de objeto web e </a:t>
            </a:r>
          </a:p>
          <a:p>
            <a:r>
              <a:rPr lang="pt-BR" baseline="0" dirty="0" smtClean="0"/>
              <a:t>relacioná-lo a palavras-chaves para posteriormente acessá-los via navegador (</a:t>
            </a:r>
            <a:r>
              <a:rPr lang="pt-BR" baseline="0" dirty="0" err="1" smtClean="0"/>
              <a:t>NGBrowser</a:t>
            </a:r>
            <a:r>
              <a:rPr lang="pt-BR" baseline="0" dirty="0" smtClean="0"/>
              <a:t>).</a:t>
            </a:r>
          </a:p>
          <a:p>
            <a:r>
              <a:rPr lang="pt-BR" baseline="0" dirty="0" smtClean="0"/>
              <a:t>Os objetos web podem ser de qualquer tipo binário, ex.: imagens, páginas </a:t>
            </a:r>
            <a:r>
              <a:rPr lang="pt-BR" baseline="0" dirty="0" err="1" smtClean="0"/>
              <a:t>html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javascript</a:t>
            </a:r>
            <a:r>
              <a:rPr lang="pt-BR" baseline="0" dirty="0" smtClean="0"/>
              <a:t>, </a:t>
            </a:r>
          </a:p>
          <a:p>
            <a:r>
              <a:rPr lang="pt-BR" baseline="0" dirty="0" err="1" smtClean="0"/>
              <a:t>css</a:t>
            </a:r>
            <a:r>
              <a:rPr lang="pt-BR" baseline="0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678797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Duas</a:t>
            </a:r>
            <a:r>
              <a:rPr lang="pt-BR" baseline="0" dirty="0" smtClean="0"/>
              <a:t> implementações foram feitas no </a:t>
            </a:r>
            <a:r>
              <a:rPr lang="pt-BR" baseline="0" dirty="0" err="1" smtClean="0"/>
              <a:t>NGBrowser</a:t>
            </a:r>
            <a:r>
              <a:rPr lang="pt-BR" baseline="0" dirty="0" smtClean="0"/>
              <a:t> para efetuar a obtenção de um ou mais objetos web.</a:t>
            </a:r>
          </a:p>
          <a:p>
            <a:r>
              <a:rPr lang="pt-BR" dirty="0" smtClean="0"/>
              <a:t>Estas</a:t>
            </a:r>
            <a:r>
              <a:rPr lang="pt-BR" baseline="0" dirty="0" smtClean="0"/>
              <a:t> implementações são acessadas através de </a:t>
            </a:r>
            <a:r>
              <a:rPr lang="pt-BR" baseline="0" dirty="0" err="1" smtClean="0"/>
              <a:t>URL’s</a:t>
            </a:r>
            <a:r>
              <a:rPr lang="pt-BR" baseline="0" dirty="0" smtClean="0"/>
              <a:t>, como NGU e NGS. As </a:t>
            </a:r>
            <a:r>
              <a:rPr lang="pt-BR" baseline="0" dirty="0" err="1" smtClean="0"/>
              <a:t>URL’s</a:t>
            </a:r>
            <a:r>
              <a:rPr lang="pt-BR" baseline="0" dirty="0" smtClean="0"/>
              <a:t> do tipo NGU são</a:t>
            </a:r>
          </a:p>
          <a:p>
            <a:r>
              <a:rPr lang="pt-BR" baseline="0" dirty="0" smtClean="0"/>
              <a:t>utilizadas para obter um único objeto, já as </a:t>
            </a:r>
            <a:r>
              <a:rPr lang="pt-BR" baseline="0" dirty="0" err="1" smtClean="0"/>
              <a:t>URL’s</a:t>
            </a:r>
            <a:r>
              <a:rPr lang="pt-BR" baseline="0" dirty="0" smtClean="0"/>
              <a:t> do tipo NGS utilizam de palavras-chaves para obter</a:t>
            </a:r>
          </a:p>
          <a:p>
            <a:r>
              <a:rPr lang="pt-BR" baseline="0" dirty="0" smtClean="0"/>
              <a:t>objetos desejados, estes são do tipo HTML.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9079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NGU requer o</a:t>
            </a:r>
            <a:r>
              <a:rPr lang="pt-BR" baseline="0" dirty="0" smtClean="0"/>
              <a:t> uso do SCN do arquivo para visualizá-lo. Esta URL também é utilizada dentro dos HTML</a:t>
            </a:r>
          </a:p>
          <a:p>
            <a:r>
              <a:rPr lang="pt-BR" baseline="0" dirty="0" smtClean="0"/>
              <a:t>para a obtenção de objetos web específicos. Este slide demonstra dois casos, o caso de um usuário que </a:t>
            </a:r>
          </a:p>
          <a:p>
            <a:r>
              <a:rPr lang="pt-BR" baseline="0" dirty="0" smtClean="0"/>
              <a:t>requer os objetos web através de </a:t>
            </a:r>
            <a:r>
              <a:rPr lang="pt-BR" baseline="0" dirty="0" err="1" smtClean="0"/>
              <a:t>hash’s</a:t>
            </a:r>
            <a:r>
              <a:rPr lang="pt-BR" baseline="0" dirty="0" smtClean="0"/>
              <a:t> de seu conhecimento e o caso da obtenção de um objeto HTML</a:t>
            </a:r>
          </a:p>
          <a:p>
            <a:r>
              <a:rPr lang="pt-BR" baseline="0" dirty="0" smtClean="0"/>
              <a:t>que por sua vez requer outros dois objetos (a imagem e o </a:t>
            </a:r>
            <a:r>
              <a:rPr lang="pt-BR" baseline="0" dirty="0" err="1" smtClean="0"/>
              <a:t>javascript</a:t>
            </a:r>
            <a:r>
              <a:rPr lang="pt-BR" baseline="0" dirty="0" smtClean="0"/>
              <a:t>). Para ambos os casos o cenário será</a:t>
            </a:r>
          </a:p>
          <a:p>
            <a:r>
              <a:rPr lang="pt-BR" baseline="0" dirty="0" smtClean="0"/>
              <a:t>o mesmo, com a diferença que no segundo caso os objetos requeridos através do HTML serão processos</a:t>
            </a:r>
          </a:p>
          <a:p>
            <a:r>
              <a:rPr lang="pt-BR" baseline="0" dirty="0" smtClean="0"/>
              <a:t>concorridos.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476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As </a:t>
            </a:r>
            <a:r>
              <a:rPr lang="pt-BR" dirty="0" err="1" smtClean="0"/>
              <a:t>URL’s</a:t>
            </a:r>
            <a:r>
              <a:rPr lang="pt-BR" dirty="0" smtClean="0"/>
              <a:t> do tipo NGS são para pesquisa de conteúdos, quando o usuário não conhece o </a:t>
            </a:r>
            <a:r>
              <a:rPr lang="pt-BR" dirty="0" err="1" smtClean="0"/>
              <a:t>hash</a:t>
            </a:r>
            <a:r>
              <a:rPr lang="pt-BR" dirty="0" smtClean="0"/>
              <a:t> e este</a:t>
            </a:r>
          </a:p>
          <a:p>
            <a:r>
              <a:rPr lang="pt-BR" dirty="0" smtClean="0"/>
              <a:t>deseja ir em busca da página. Quando utilizado</a:t>
            </a:r>
            <a:r>
              <a:rPr lang="pt-BR" baseline="0" dirty="0" smtClean="0"/>
              <a:t> as palavras-chaves, serão retornados descritores que</a:t>
            </a:r>
          </a:p>
          <a:p>
            <a:r>
              <a:rPr lang="pt-BR" baseline="0" dirty="0" smtClean="0"/>
              <a:t>contem um conteúdo resumido e seu </a:t>
            </a:r>
            <a:r>
              <a:rPr lang="pt-BR" baseline="0" dirty="0" err="1" smtClean="0"/>
              <a:t>hash</a:t>
            </a:r>
            <a:r>
              <a:rPr lang="pt-BR" baseline="0" dirty="0" smtClean="0"/>
              <a:t> em forma de link de cada página que contenha as </a:t>
            </a:r>
          </a:p>
          <a:p>
            <a:r>
              <a:rPr lang="pt-BR" baseline="0" dirty="0" smtClean="0"/>
              <a:t>palavras-chaves pesquisadas. Por sua vez o usuário pode escolher em qual página entrar e clicar sobre </a:t>
            </a:r>
          </a:p>
          <a:p>
            <a:r>
              <a:rPr lang="pt-BR" baseline="0" dirty="0" smtClean="0"/>
              <a:t>o link, desta forma o link irá acessar o conteúdo através de um NGU.</a:t>
            </a:r>
          </a:p>
        </p:txBody>
      </p:sp>
    </p:spTree>
    <p:extLst>
      <p:ext uri="{BB962C8B-B14F-4D97-AF65-F5344CB8AC3E}">
        <p14:creationId xmlns:p14="http://schemas.microsoft.com/office/powerpoint/2010/main" val="162823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 é um exemplo de</a:t>
            </a:r>
            <a:r>
              <a:rPr lang="pt-BR" baseline="0" dirty="0" smtClean="0"/>
              <a:t> navegação e a forma que um usuário pode acessar um conteúdo na web.</a:t>
            </a:r>
          </a:p>
          <a:p>
            <a:r>
              <a:rPr lang="pt-BR" baseline="0" dirty="0" smtClean="0"/>
              <a:t>Ele pode se utilizar de NGU para acessar conteúdos únicos 1 para 1. Ou utilizar-se do NGS para pesquisa </a:t>
            </a:r>
          </a:p>
          <a:p>
            <a:r>
              <a:rPr lang="pt-BR" baseline="0" dirty="0" smtClean="0"/>
              <a:t>de palavras chaves, que por sua vez retorna vários descritores. Através dos resumos das páginas(descritores), o </a:t>
            </a:r>
          </a:p>
          <a:p>
            <a:r>
              <a:rPr lang="pt-BR" baseline="0" dirty="0" smtClean="0"/>
              <a:t>usuário clica sobre o link e acessa o HTML através de um NGU, por sua vez, a página web requisita outros </a:t>
            </a:r>
          </a:p>
          <a:p>
            <a:r>
              <a:rPr lang="pt-BR" baseline="0" dirty="0" smtClean="0"/>
              <a:t>objetos web, também utilizando NGU. A navegação através do link do descritor, ocorre as chamadas NGU</a:t>
            </a:r>
          </a:p>
          <a:p>
            <a:r>
              <a:rPr lang="pt-BR" baseline="0" dirty="0" smtClean="0"/>
              <a:t>em background e não são digitadas/notadas pelo usuário.</a:t>
            </a:r>
          </a:p>
          <a:p>
            <a:endParaRPr lang="pt-B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09980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sistema de cache traz três vantagens:</a:t>
            </a:r>
          </a:p>
          <a:p>
            <a:pPr marL="342900" indent="-342900">
              <a:buFontTx/>
              <a:buChar char="-"/>
            </a:pPr>
            <a:r>
              <a:rPr lang="pt-BR" baseline="0" dirty="0" smtClean="0"/>
              <a:t>Certificação de conteúdo que consiste em verificar se o conteúdo obtido é o mesmo requisitado, para isso efetua-se o algoritmo de obtenção de </a:t>
            </a:r>
            <a:r>
              <a:rPr lang="pt-BR" baseline="0" dirty="0" err="1" smtClean="0"/>
              <a:t>hash</a:t>
            </a:r>
            <a:r>
              <a:rPr lang="pt-BR" baseline="0" dirty="0" smtClean="0"/>
              <a:t> e comparado sua saída com o requisitado, se forem os mesmo o conteúdo é seguro.</a:t>
            </a:r>
          </a:p>
          <a:p>
            <a:pPr marL="342900" indent="-342900">
              <a:buFontTx/>
              <a:buChar char="-"/>
            </a:pPr>
            <a:r>
              <a:rPr lang="pt-BR" baseline="0" dirty="0" smtClean="0"/>
              <a:t>Inibe requisição, pois caso o conteúdo exista em cache, não se efetua uma nova requisição para certifica-lo que é o mesmo no servidor remoto. Caso haja mudança de conteúdo remoto, um novo SCN é obtido e assim requisitado.</a:t>
            </a:r>
          </a:p>
          <a:p>
            <a:pPr marL="342900" indent="-342900">
              <a:buFontTx/>
              <a:buChar char="-"/>
            </a:pPr>
            <a:r>
              <a:rPr lang="pt-BR" baseline="0" dirty="0" smtClean="0"/>
              <a:t>Inibe download, uma vez que ele exista em cache, não se efetua o download do arquivo. Somente se houver mudança do SCN.</a:t>
            </a:r>
          </a:p>
        </p:txBody>
      </p:sp>
    </p:spTree>
    <p:extLst>
      <p:ext uri="{BB962C8B-B14F-4D97-AF65-F5344CB8AC3E}">
        <p14:creationId xmlns:p14="http://schemas.microsoft.com/office/powerpoint/2010/main" val="1925529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214438" y="685800"/>
            <a:ext cx="44291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Este slide</a:t>
            </a:r>
            <a:r>
              <a:rPr lang="pt-BR" baseline="0" dirty="0" smtClean="0"/>
              <a:t> exemplifica o primeiro acesso a uma página web. Neste acesso o descritor notifica um SCN “a4c72..”,</a:t>
            </a:r>
          </a:p>
          <a:p>
            <a:r>
              <a:rPr lang="pt-BR" baseline="0" dirty="0" smtClean="0"/>
              <a:t>por sua vez o sistema de cache verifica se o arquivo “a4c72..” existe em cache local, caso não exista, ocorre </a:t>
            </a:r>
          </a:p>
          <a:p>
            <a:r>
              <a:rPr lang="pt-BR" baseline="0" dirty="0" smtClean="0"/>
              <a:t>uma requisição e download do arquivo.</a:t>
            </a:r>
          </a:p>
        </p:txBody>
      </p:sp>
    </p:spTree>
    <p:extLst>
      <p:ext uri="{BB962C8B-B14F-4D97-AF65-F5344CB8AC3E}">
        <p14:creationId xmlns:p14="http://schemas.microsoft.com/office/powerpoint/2010/main" val="114787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R="52028" algn="l" defTabSz="9144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62" marR="52028" indent="-385762" defTabSz="914400">
              <a:spcBef>
                <a:spcPts val="600"/>
              </a:spcBef>
              <a:buClr>
                <a:srgbClr val="929292"/>
              </a:buClr>
              <a:buFont typeface="Wingdings"/>
              <a:buChar char=""/>
              <a:defRPr sz="25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35012" marR="52028" indent="-322262" defTabSz="9144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3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184275" marR="52028" indent="-257175" defTabSz="914400">
              <a:spcBef>
                <a:spcPts val="5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698625" marR="52028" indent="-257175" defTabSz="914400">
              <a:spcBef>
                <a:spcPts val="400"/>
              </a:spcBef>
              <a:buClr>
                <a:srgbClr val="000000"/>
              </a:buClr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12975" marR="52028" indent="-258762" defTabSz="914400">
              <a:spcBef>
                <a:spcPts val="400"/>
              </a:spcBef>
              <a:buClr>
                <a:srgbClr val="000000"/>
              </a:buClr>
              <a:defRPr sz="17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990600" y="1266825"/>
            <a:ext cx="9625013" cy="544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49262">
              <a:defRPr sz="28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/>
            </a:pPr>
            <a:r>
              <a:rPr sz="28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25013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1pPr>
            <a:lvl2pPr marL="342900" indent="1143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2pPr>
            <a:lvl3pPr marL="342900" indent="5715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3pPr>
            <a:lvl4pPr marL="342900" indent="10287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4pPr>
            <a:lvl5pPr marL="342900" indent="14859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990600" y="1273175"/>
            <a:ext cx="9634538" cy="5381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49262">
              <a:defRPr sz="28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/>
            </a:pPr>
            <a:r>
              <a:rPr sz="2800"/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4538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1pPr>
            <a:lvl2pPr marL="342900" indent="1143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2pPr>
            <a:lvl3pPr marL="342900" indent="5715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3pPr>
            <a:lvl4pPr marL="342900" indent="10287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4pPr>
            <a:lvl5pPr marL="342900" indent="14859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990452" y="1272011"/>
            <a:ext cx="9628338" cy="53967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R="52159" algn="l" defTabSz="449262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990452" y="1811681"/>
            <a:ext cx="9628338" cy="6417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860" marR="52159" indent="-342860" defTabSz="449262">
              <a:spcBef>
                <a:spcPts val="600"/>
              </a:spcBef>
              <a:buClr>
                <a:srgbClr val="000000"/>
              </a:buClr>
              <a:buSzTx/>
              <a:buFont typeface="Times New Roman"/>
              <a:buNone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42909" marR="52159" indent="-285750" defTabSz="449262">
              <a:spcBef>
                <a:spcPts val="500"/>
              </a:spcBef>
              <a:buClr>
                <a:srgbClr val="000000"/>
              </a:buClr>
              <a:buSzTx/>
              <a:buFont typeface="Times New Roman"/>
              <a:buNone/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142959" marR="52159" indent="-228600" defTabSz="449262">
              <a:spcBef>
                <a:spcPts val="500"/>
              </a:spcBef>
              <a:buClr>
                <a:srgbClr val="000000"/>
              </a:buClr>
              <a:buSzTx/>
              <a:buFont typeface="Times New Roman"/>
              <a:buNone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600159" marR="52159" indent="-228600" defTabSz="449262">
              <a:spcBef>
                <a:spcPts val="400"/>
              </a:spcBef>
              <a:buClr>
                <a:srgbClr val="000000"/>
              </a:buClr>
              <a:buSzTx/>
              <a:buFont typeface="Times New Roman"/>
              <a:buNone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057360" marR="52159" indent="-228600" defTabSz="449262">
              <a:spcBef>
                <a:spcPts val="400"/>
              </a:spcBef>
              <a:buClr>
                <a:srgbClr val="000000"/>
              </a:buClr>
              <a:buSzTx/>
              <a:buFont typeface="Times New Roman"/>
              <a:buNone/>
              <a:defRPr sz="1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9096375" y="7991475"/>
            <a:ext cx="1444822" cy="2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1413" tIns="51413" rIns="51413" bIns="51413">
            <a:spAutoFit/>
          </a:bodyPr>
          <a:lstStyle>
            <a:lvl1pPr marL="0" marR="0">
              <a:defRPr sz="900">
                <a:uFillTx/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/>
            </a:pPr>
            <a:r>
              <a:rPr sz="900"/>
              <a:t>© Antônio M. Alberti 2009</a:t>
            </a:r>
          </a:p>
        </p:txBody>
      </p:sp>
      <p:sp>
        <p:nvSpPr>
          <p:cNvPr id="51" name="Shape 51"/>
          <p:cNvSpPr/>
          <p:nvPr/>
        </p:nvSpPr>
        <p:spPr>
          <a:xfrm>
            <a:off x="0" y="7991475"/>
            <a:ext cx="702095" cy="242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1413" tIns="51413" rIns="51413" bIns="51413">
            <a:spAutoFit/>
          </a:bodyPr>
          <a:lstStyle>
            <a:lvl1pPr marL="0" marR="0">
              <a:defRPr sz="900">
                <a:uFillTx/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/>
            </a:pPr>
            <a:r>
              <a:rPr sz="900"/>
              <a:t>29/09/2009</a:t>
            </a: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51413" tIns="51413" rIns="51413" bIns="51413">
            <a:noAutofit/>
          </a:bodyPr>
          <a:lstStyle>
            <a:lvl1pPr algn="l" defTabSz="1028700">
              <a:defRPr sz="28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/>
            </a:pPr>
            <a:r>
              <a:rPr sz="2800"/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51413" tIns="51413" rIns="51413" bIns="51413">
            <a:noAutofit/>
          </a:bodyPr>
          <a:lstStyle>
            <a:lvl1pPr marL="385762" indent="-385762" defTabSz="1028700">
              <a:spcBef>
                <a:spcPts val="600"/>
              </a:spcBef>
              <a:buClr>
                <a:srgbClr val="808080"/>
              </a:buClr>
              <a:buFont typeface="Wingdings"/>
              <a:buChar char="»"/>
              <a:defRPr sz="2500">
                <a:latin typeface="+mn-lt"/>
                <a:ea typeface="+mn-ea"/>
                <a:cs typeface="+mn-cs"/>
                <a:sym typeface="Arial"/>
              </a:defRPr>
            </a:lvl1pPr>
            <a:lvl2pPr marL="864635" indent="-350285" defTabSz="1028700">
              <a:spcBef>
                <a:spcPts val="600"/>
              </a:spcBef>
              <a:buClr>
                <a:srgbClr val="808080"/>
              </a:buClr>
              <a:buFont typeface="Wingdings"/>
              <a:buChar char="▫"/>
              <a:defRPr sz="2500">
                <a:latin typeface="+mn-lt"/>
                <a:ea typeface="+mn-ea"/>
                <a:cs typeface="+mn-cs"/>
                <a:sym typeface="Arial"/>
              </a:defRPr>
            </a:lvl2pPr>
            <a:lvl3pPr marL="1350168" indent="-321468" defTabSz="1028700">
              <a:spcBef>
                <a:spcPts val="600"/>
              </a:spcBef>
              <a:buClr>
                <a:srgbClr val="808080"/>
              </a:buClr>
              <a:buFont typeface="Wingdings"/>
              <a:buChar char="▪"/>
              <a:defRPr sz="2500">
                <a:latin typeface="+mn-lt"/>
                <a:ea typeface="+mn-ea"/>
                <a:cs typeface="+mn-cs"/>
                <a:sym typeface="Arial"/>
              </a:defRPr>
            </a:lvl3pPr>
            <a:lvl4pPr marL="1900237" indent="-357187" defTabSz="1028700">
              <a:spcBef>
                <a:spcPts val="600"/>
              </a:spcBef>
              <a:buClr>
                <a:srgbClr val="808080"/>
              </a:buClr>
              <a:buFont typeface="Wingdings"/>
              <a:buChar char="•"/>
              <a:defRPr sz="2500">
                <a:latin typeface="+mn-lt"/>
                <a:ea typeface="+mn-ea"/>
                <a:cs typeface="+mn-cs"/>
                <a:sym typeface="Arial"/>
              </a:defRPr>
            </a:lvl4pPr>
            <a:lvl5pPr marL="2436345" indent="-380532" defTabSz="1028700">
              <a:spcBef>
                <a:spcPts val="600"/>
              </a:spcBef>
              <a:buClr>
                <a:srgbClr val="808080"/>
              </a:buClr>
              <a:buFont typeface="Wingdings"/>
              <a:defRPr sz="25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1038076" y="128587"/>
            <a:ext cx="8553748" cy="4038117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1038076" y="4239369"/>
            <a:ext cx="8553748" cy="291699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9096375" y="7991475"/>
            <a:ext cx="1495625" cy="24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>
                <a:uFill>
                  <a:solidFill/>
                </a:uFill>
              </a:rPr>
              <a:t>© Antônio M. Alberti 2013</a:t>
            </a:r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2028" marR="52028" algn="l" defTabSz="10287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37791" marR="52028" indent="-385762" defTabSz="1028700">
              <a:spcBef>
                <a:spcPts val="500"/>
              </a:spcBef>
              <a:buClr>
                <a:srgbClr val="929292"/>
              </a:buClr>
              <a:buFont typeface="Wingdings"/>
              <a:buChar char=""/>
              <a:defRPr sz="25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888641" marR="52028" indent="-322262" defTabSz="10287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3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337903" marR="52028" indent="-257175" defTabSz="1028700">
              <a:spcBef>
                <a:spcPts val="4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852254" marR="52028" indent="-257175" defTabSz="1028700">
              <a:spcBef>
                <a:spcPts val="400"/>
              </a:spcBef>
              <a:buFontTx/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366604" marR="52028" indent="-258762" defTabSz="1028700">
              <a:spcBef>
                <a:spcPts val="400"/>
              </a:spcBef>
              <a:buFontTx/>
              <a:defRPr sz="17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57380" y="1590198"/>
            <a:ext cx="9115140" cy="75738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r>
              <a:rPr sz="3200"/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757380" y="2400728"/>
            <a:ext cx="9115140" cy="5381388"/>
          </a:xfrm>
          <a:prstGeom prst="rect">
            <a:avLst/>
          </a:prstGeom>
        </p:spPr>
        <p:txBody>
          <a:bodyPr>
            <a:noAutofit/>
          </a:bodyPr>
          <a:lstStyle>
            <a:lvl1pPr marL="749300" indent="-533400">
              <a:spcBef>
                <a:spcPts val="2900"/>
              </a:spcBef>
              <a:buSzPct val="171000"/>
              <a:buFontTx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marL="1041400" indent="-533400">
              <a:spcBef>
                <a:spcPts val="2900"/>
              </a:spcBef>
              <a:buSzPct val="171000"/>
              <a:buFontTx/>
              <a:buChar char="•"/>
              <a:defRPr sz="2200">
                <a:latin typeface="Gill Sans"/>
                <a:ea typeface="Gill Sans"/>
                <a:cs typeface="Gill Sans"/>
                <a:sym typeface="Gill Sans"/>
              </a:defRPr>
            </a:lvl2pPr>
            <a:lvl3pPr marL="1333500" indent="-533400">
              <a:spcBef>
                <a:spcPts val="2900"/>
              </a:spcBef>
              <a:buSzPct val="171000"/>
              <a:buFontTx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marL="1638300" indent="-533400">
              <a:spcBef>
                <a:spcPts val="2900"/>
              </a:spcBef>
              <a:buSzPct val="171000"/>
              <a:buFontTx/>
              <a:buChar char="•"/>
              <a:defRPr sz="1400">
                <a:latin typeface="Gill Sans"/>
                <a:ea typeface="Gill Sans"/>
                <a:cs typeface="Gill Sans"/>
                <a:sym typeface="Gill Sans"/>
              </a:defRPr>
            </a:lvl4pPr>
            <a:lvl5pPr marL="1930400" indent="-533400">
              <a:spcBef>
                <a:spcPts val="2900"/>
              </a:spcBef>
              <a:buSzPct val="171000"/>
              <a:buFontTx/>
              <a:buChar char="•"/>
              <a:defRPr sz="12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/>
            <a:r>
              <a:t>Body Level Three</a:t>
            </a:r>
          </a:p>
          <a:p>
            <a:pPr lvl="3">
              <a:defRPr sz="1800"/>
            </a:pPr>
            <a:r>
              <a:rPr sz="1400"/>
              <a:t>Body Level Four</a:t>
            </a:r>
          </a:p>
          <a:p>
            <a:pPr lvl="4">
              <a:defRPr sz="1800"/>
            </a:pPr>
            <a:r>
              <a:rPr sz="1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 copiar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990452" y="1278361"/>
            <a:ext cx="9637861" cy="5333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R="52028" algn="l" defTabSz="9144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xfrm>
            <a:off x="990452" y="1811681"/>
            <a:ext cx="9637861" cy="64173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70331" marR="52028" indent="-370331" defTabSz="914400">
              <a:spcBef>
                <a:spcPts val="600"/>
              </a:spcBef>
              <a:buClr>
                <a:srgbClr val="929292"/>
              </a:buClr>
              <a:buFont typeface="Wingdings"/>
              <a:buChar char=""/>
              <a:defRPr sz="24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71801" marR="52028" indent="-308251" defTabSz="9144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235075" marR="52028" indent="-257175" defTabSz="914400">
              <a:spcBef>
                <a:spcPts val="5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49425" marR="52028" indent="-257175" defTabSz="914400">
              <a:spcBef>
                <a:spcPts val="400"/>
              </a:spcBef>
              <a:buClr>
                <a:srgbClr val="000000"/>
              </a:buClr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48553" marR="52028" indent="-243541" defTabSz="914400">
              <a:spcBef>
                <a:spcPts val="400"/>
              </a:spcBef>
              <a:buClr>
                <a:srgbClr val="000000"/>
              </a:buClr>
              <a:defRPr sz="16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6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R="52028" algn="l" defTabSz="9144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62" marR="52028" indent="-385762" defTabSz="914400">
              <a:spcBef>
                <a:spcPts val="600"/>
              </a:spcBef>
              <a:buClr>
                <a:srgbClr val="929292"/>
              </a:buClr>
              <a:buFont typeface="Wingdings"/>
              <a:buChar char=""/>
              <a:defRPr sz="25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85812" marR="52028" indent="-322262" defTabSz="9144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3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235075" marR="52028" indent="-257175" defTabSz="914400">
              <a:spcBef>
                <a:spcPts val="5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49425" marR="52028" indent="-257175" defTabSz="914400">
              <a:spcBef>
                <a:spcPts val="400"/>
              </a:spcBef>
              <a:buClr>
                <a:srgbClr val="000000"/>
              </a:buClr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63775" marR="52028" indent="-258762" defTabSz="914400">
              <a:spcBef>
                <a:spcPts val="400"/>
              </a:spcBef>
              <a:buClr>
                <a:srgbClr val="000000"/>
              </a:buClr>
              <a:defRPr sz="17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8978204" y="7870328"/>
            <a:ext cx="1344750" cy="225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9212" tIns="49212" rIns="49212" bIns="49212">
            <a:spAutoFit/>
          </a:bodyPr>
          <a:lstStyle/>
          <a:p>
            <a:pPr marL="0" marR="52028" lvl="0" indent="52028">
              <a:defRPr sz="1800">
                <a:uFillTx/>
              </a:defRPr>
            </a:pPr>
            <a:r>
              <a:rPr sz="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rPr>
              <a:t>© Antônio M. Alberti 2015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756641" y="1364283"/>
            <a:ext cx="9707168" cy="521345"/>
          </a:xfrm>
          <a:prstGeom prst="rect">
            <a:avLst/>
          </a:prstGeom>
        </p:spPr>
        <p:txBody>
          <a:bodyPr lIns="49212" tIns="49212" rIns="49212" bIns="49212">
            <a:noAutofit/>
          </a:bodyPr>
          <a:lstStyle>
            <a:lvl1pPr marR="52028" indent="52028" algn="l" defTabSz="1028700">
              <a:defRPr sz="2600">
                <a:solidFill>
                  <a:srgbClr val="0061FF"/>
                </a:solidFill>
                <a:uFill>
                  <a:solidFill>
                    <a:srgbClr val="0061FF"/>
                  </a:solidFill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600">
                <a:solidFill>
                  <a:srgbClr val="0061FF"/>
                </a:solidFill>
                <a:uFill>
                  <a:solidFill>
                    <a:srgbClr val="0061FF"/>
                  </a:solidFill>
                </a:uFill>
              </a:rP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756641" y="1885627"/>
            <a:ext cx="9707168" cy="6215386"/>
          </a:xfrm>
          <a:prstGeom prst="rect">
            <a:avLst/>
          </a:prstGeom>
        </p:spPr>
        <p:txBody>
          <a:bodyPr lIns="49212" tIns="49212" rIns="49212" bIns="49212">
            <a:noAutofit/>
          </a:bodyPr>
          <a:lstStyle>
            <a:lvl1pPr marL="391500" marR="52028" indent="-339471" defTabSz="1028700">
              <a:spcBef>
                <a:spcPts val="500"/>
              </a:spcBef>
              <a:buClr>
                <a:srgbClr val="929292"/>
              </a:buClr>
              <a:buFont typeface="Wingdings"/>
              <a:buChar char="✓"/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874629" marR="52028" indent="-308250" defTabSz="1028700">
              <a:spcBef>
                <a:spcPts val="500"/>
              </a:spcBef>
              <a:buClr>
                <a:srgbClr val="929292"/>
              </a:buClr>
              <a:buFont typeface="Wingdings"/>
              <a:buChar char="▫"/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363621" marR="52028" indent="-282892" defTabSz="1028700">
              <a:spcBef>
                <a:spcPts val="500"/>
              </a:spcBef>
              <a:buClr>
                <a:srgbClr val="929292"/>
              </a:buClr>
              <a:buFont typeface="Wingdings"/>
              <a:buChar char="▪"/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909403" marR="52028" indent="-314325" defTabSz="1028700">
              <a:spcBef>
                <a:spcPts val="500"/>
              </a:spcBef>
              <a:buClr>
                <a:srgbClr val="929292"/>
              </a:buClr>
              <a:buFont typeface="Wingdings"/>
              <a:buChar char="•"/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442710" marR="52028" indent="-334868" defTabSz="1028700">
              <a:spcBef>
                <a:spcPts val="500"/>
              </a:spcBef>
              <a:buClr>
                <a:srgbClr val="929292"/>
              </a:buClr>
              <a:buFont typeface="Wingdings"/>
              <a:defRPr sz="22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038076" y="128587"/>
            <a:ext cx="8553748" cy="4038117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6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xfrm>
            <a:off x="1038076" y="4239369"/>
            <a:ext cx="8553748" cy="3861644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584200">
              <a:spcBef>
                <a:spcPts val="0"/>
              </a:spcBef>
              <a:buSzTx/>
              <a:buFontTx/>
              <a:buNone/>
              <a:defRPr sz="26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 copia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R="52028" algn="l" defTabSz="9144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62" marR="52028" indent="-385762" defTabSz="914400">
              <a:spcBef>
                <a:spcPts val="600"/>
              </a:spcBef>
              <a:buClr>
                <a:srgbClr val="929292"/>
              </a:buClr>
              <a:buFont typeface="Wingdings"/>
              <a:buChar char=""/>
              <a:defRPr sz="25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85812" marR="52028" indent="-322262" defTabSz="9144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3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235075" marR="52028" indent="-257175" defTabSz="914400">
              <a:spcBef>
                <a:spcPts val="5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49425" marR="52028" indent="-257175" defTabSz="914400">
              <a:spcBef>
                <a:spcPts val="400"/>
              </a:spcBef>
              <a:buClr>
                <a:srgbClr val="000000"/>
              </a:buClr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63775" marR="52028" indent="-258762" defTabSz="914400">
              <a:spcBef>
                <a:spcPts val="400"/>
              </a:spcBef>
              <a:buClr>
                <a:srgbClr val="000000"/>
              </a:buClr>
              <a:defRPr sz="17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 cop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R="52028" algn="l" defTabSz="9144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62" marR="52028" indent="-385762" defTabSz="914400">
              <a:spcBef>
                <a:spcPts val="600"/>
              </a:spcBef>
              <a:buClr>
                <a:srgbClr val="929292"/>
              </a:buClr>
              <a:buFont typeface="Wingdings"/>
              <a:buChar char=""/>
              <a:defRPr sz="25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85812" marR="52028" indent="-322262" defTabSz="9144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3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235075" marR="52028" indent="-257175" defTabSz="914400">
              <a:spcBef>
                <a:spcPts val="5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49425" marR="52028" indent="-257175" defTabSz="914400">
              <a:spcBef>
                <a:spcPts val="400"/>
              </a:spcBef>
              <a:buClr>
                <a:srgbClr val="000000"/>
              </a:buClr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63775" marR="52028" indent="-258762" defTabSz="914400">
              <a:spcBef>
                <a:spcPts val="400"/>
              </a:spcBef>
              <a:buClr>
                <a:srgbClr val="000000"/>
              </a:buClr>
              <a:defRPr sz="17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R="52028" algn="l" defTabSz="9144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62" marR="52028" indent="-385762" defTabSz="914400">
              <a:spcBef>
                <a:spcPts val="600"/>
              </a:spcBef>
              <a:buClr>
                <a:srgbClr val="929292"/>
              </a:buClr>
              <a:buFont typeface="Wingdings"/>
              <a:buChar char=""/>
              <a:defRPr sz="25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85812" marR="52028" indent="-322262" defTabSz="9144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3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235075" marR="52028" indent="-257175" defTabSz="914400">
              <a:spcBef>
                <a:spcPts val="5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49425" marR="52028" indent="-257175" defTabSz="914400">
              <a:spcBef>
                <a:spcPts val="400"/>
              </a:spcBef>
              <a:buClr>
                <a:srgbClr val="000000"/>
              </a:buClr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63775" marR="52028" indent="-258762" defTabSz="914400">
              <a:spcBef>
                <a:spcPts val="400"/>
              </a:spcBef>
              <a:buClr>
                <a:srgbClr val="000000"/>
              </a:buClr>
              <a:defRPr sz="17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 copy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R="52028" algn="l" defTabSz="9144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62" marR="52028" indent="-385762" defTabSz="914400">
              <a:spcBef>
                <a:spcPts val="600"/>
              </a:spcBef>
              <a:buClr>
                <a:srgbClr val="929292"/>
              </a:buClr>
              <a:buFont typeface="Wingdings"/>
              <a:buChar char=""/>
              <a:defRPr sz="25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85812" marR="52028" indent="-322262" defTabSz="9144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3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235075" marR="52028" indent="-257175" defTabSz="914400">
              <a:spcBef>
                <a:spcPts val="5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49425" marR="52028" indent="-257175" defTabSz="914400">
              <a:spcBef>
                <a:spcPts val="400"/>
              </a:spcBef>
              <a:buClr>
                <a:srgbClr val="000000"/>
              </a:buClr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63775" marR="52028" indent="-258762" defTabSz="914400">
              <a:spcBef>
                <a:spcPts val="400"/>
              </a:spcBef>
              <a:buClr>
                <a:srgbClr val="000000"/>
              </a:buClr>
              <a:defRPr sz="17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 copy 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R="52028" algn="l" defTabSz="9144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62" marR="52028" indent="-385762" defTabSz="914400">
              <a:spcBef>
                <a:spcPts val="600"/>
              </a:spcBef>
              <a:buClr>
                <a:srgbClr val="929292"/>
              </a:buClr>
              <a:buFont typeface="Wingdings"/>
              <a:buChar char=""/>
              <a:defRPr sz="25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85812" marR="52028" indent="-322262" defTabSz="9144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3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235075" marR="52028" indent="-257175" defTabSz="914400">
              <a:spcBef>
                <a:spcPts val="5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49425" marR="52028" indent="-257175" defTabSz="914400">
              <a:spcBef>
                <a:spcPts val="400"/>
              </a:spcBef>
              <a:buClr>
                <a:srgbClr val="000000"/>
              </a:buClr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63775" marR="52028" indent="-258762" defTabSz="914400">
              <a:spcBef>
                <a:spcPts val="400"/>
              </a:spcBef>
              <a:buClr>
                <a:srgbClr val="000000"/>
              </a:buClr>
              <a:defRPr sz="17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presentação em branco copy 4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990600" y="1277937"/>
            <a:ext cx="9639300" cy="533401"/>
          </a:xfrm>
          <a:prstGeom prst="rect">
            <a:avLst/>
          </a:prstGeom>
        </p:spPr>
        <p:txBody>
          <a:bodyPr lIns="50800" tIns="50800" rIns="50800" bIns="50800">
            <a:noAutofit/>
          </a:bodyPr>
          <a:lstStyle>
            <a:lvl1pPr marR="52028" algn="l" defTabSz="914400">
              <a:defRPr sz="2800">
                <a:uFill>
                  <a:solidFill/>
                </a:uFill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2800">
                <a:uFill>
                  <a:solidFill/>
                </a:u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39300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85762" marR="52028" indent="-385762" defTabSz="914400">
              <a:spcBef>
                <a:spcPts val="600"/>
              </a:spcBef>
              <a:buClr>
                <a:srgbClr val="929292"/>
              </a:buClr>
              <a:buFont typeface="Wingdings"/>
              <a:buChar char=""/>
              <a:defRPr sz="25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785812" marR="52028" indent="-322262" defTabSz="914400">
              <a:spcBef>
                <a:spcPts val="500"/>
              </a:spcBef>
              <a:buClr>
                <a:srgbClr val="929292"/>
              </a:buClr>
              <a:buFont typeface="Wingdings"/>
              <a:buChar char=""/>
              <a:defRPr sz="23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1235075" marR="52028" indent="-257175" defTabSz="914400">
              <a:spcBef>
                <a:spcPts val="500"/>
              </a:spcBef>
              <a:buClr>
                <a:srgbClr val="929292"/>
              </a:buClr>
              <a:buFont typeface="Wingdings"/>
              <a:buChar char=""/>
              <a:defRPr sz="20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1749425" marR="52028" indent="-257175" defTabSz="914400">
              <a:spcBef>
                <a:spcPts val="400"/>
              </a:spcBef>
              <a:buClr>
                <a:srgbClr val="000000"/>
              </a:buClr>
              <a:buChar char="•"/>
              <a:defRPr sz="1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2263775" marR="52028" indent="-258762" defTabSz="914400">
              <a:spcBef>
                <a:spcPts val="400"/>
              </a:spcBef>
              <a:buClr>
                <a:srgbClr val="000000"/>
              </a:buClr>
              <a:defRPr sz="17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>
                <a:uFillTx/>
              </a:defRPr>
            </a:pPr>
            <a:r>
              <a:rPr sz="25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1700">
                <a:uFill>
                  <a:solidFill/>
                </a:u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990600" y="1266825"/>
            <a:ext cx="9625013" cy="544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449262">
              <a:defRPr sz="28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/>
            </a:pPr>
            <a:r>
              <a:rPr sz="28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990600" y="1811337"/>
            <a:ext cx="9625013" cy="64182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1pPr>
            <a:lvl2pPr marL="342900" indent="1143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2pPr>
            <a:lvl3pPr marL="342900" indent="5715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3pPr>
            <a:lvl4pPr marL="342900" indent="10287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4pPr>
            <a:lvl5pPr marL="342900" indent="1485900" defTabSz="449262">
              <a:spcBef>
                <a:spcPts val="600"/>
              </a:spcBef>
              <a:buSzTx/>
              <a:buFontTx/>
              <a:buNone/>
              <a:defRPr sz="2500">
                <a:latin typeface="+mn-lt"/>
                <a:ea typeface="+mn-ea"/>
                <a:cs typeface="+mn-cs"/>
                <a:sym typeface="Arial"/>
              </a:defRPr>
            </a:lvl5pPr>
          </a:lstStyle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31494" y="235625"/>
            <a:ext cx="9566911" cy="1753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3149" tIns="53149" rIns="53149" bIns="53149" anchor="ctr">
            <a:normAutofit/>
          </a:bodyPr>
          <a:lstStyle/>
          <a:p>
            <a:pPr lvl="0">
              <a:defRPr sz="1800"/>
            </a:pPr>
            <a:r>
              <a:rPr sz="52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31494" y="1988819"/>
            <a:ext cx="9566911" cy="6112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3149" tIns="53149" rIns="53149" bIns="53149">
            <a:normAutofit/>
          </a:bodyPr>
          <a:lstStyle/>
          <a:p>
            <a:pPr lvl="0">
              <a:defRPr sz="1800"/>
            </a:pPr>
            <a:r>
              <a:rPr sz="3800"/>
              <a:t>Body Level One</a:t>
            </a:r>
          </a:p>
          <a:p>
            <a:pPr lvl="1">
              <a:defRPr sz="1800"/>
            </a:pPr>
            <a:r>
              <a:rPr sz="3800"/>
              <a:t>Body Level Two</a:t>
            </a:r>
          </a:p>
          <a:p>
            <a:pPr lvl="2">
              <a:defRPr sz="1800"/>
            </a:pPr>
            <a:r>
              <a:rPr sz="3800"/>
              <a:t>Body Level Three</a:t>
            </a:r>
          </a:p>
          <a:p>
            <a:pPr lvl="3">
              <a:defRPr sz="1800"/>
            </a:pPr>
            <a:r>
              <a:rPr sz="3800"/>
              <a:t>Body Level Four</a:t>
            </a:r>
          </a:p>
          <a:p>
            <a:pPr lvl="4">
              <a:defRPr sz="1800"/>
            </a:pPr>
            <a:r>
              <a:rPr sz="38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618094" y="7575323"/>
            <a:ext cx="2480311" cy="309500"/>
          </a:xfrm>
          <a:prstGeom prst="rect">
            <a:avLst/>
          </a:prstGeom>
          <a:ln w="12700">
            <a:miter lim="400000"/>
          </a:ln>
        </p:spPr>
        <p:txBody>
          <a:bodyPr lIns="53149" tIns="53149" rIns="53149" bIns="53149" anchor="ctr">
            <a:spAutoFit/>
          </a:bodyPr>
          <a:lstStyle>
            <a:lvl1pPr marL="0" marR="0" algn="r" defTabSz="457200">
              <a:defRPr sz="1400">
                <a:solidFill>
                  <a:srgbClr val="888888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  <p:transition spd="med"/>
  <p:txStyles>
    <p:titleStyle>
      <a:lvl1pPr algn="ctr" defTabSz="457200">
        <a:defRPr sz="5200">
          <a:latin typeface="Calibri"/>
          <a:ea typeface="Calibri"/>
          <a:cs typeface="Calibri"/>
          <a:sym typeface="Calibri"/>
        </a:defRPr>
      </a:lvl1pPr>
      <a:lvl2pPr algn="ctr" defTabSz="457200">
        <a:defRPr sz="5200">
          <a:latin typeface="Calibri"/>
          <a:ea typeface="Calibri"/>
          <a:cs typeface="Calibri"/>
          <a:sym typeface="Calibri"/>
        </a:defRPr>
      </a:lvl2pPr>
      <a:lvl3pPr algn="ctr" defTabSz="457200">
        <a:defRPr sz="5200">
          <a:latin typeface="Calibri"/>
          <a:ea typeface="Calibri"/>
          <a:cs typeface="Calibri"/>
          <a:sym typeface="Calibri"/>
        </a:defRPr>
      </a:lvl3pPr>
      <a:lvl4pPr algn="ctr" defTabSz="457200">
        <a:defRPr sz="5200">
          <a:latin typeface="Calibri"/>
          <a:ea typeface="Calibri"/>
          <a:cs typeface="Calibri"/>
          <a:sym typeface="Calibri"/>
        </a:defRPr>
      </a:lvl4pPr>
      <a:lvl5pPr algn="ctr" defTabSz="457200">
        <a:defRPr sz="5200">
          <a:latin typeface="Calibri"/>
          <a:ea typeface="Calibri"/>
          <a:cs typeface="Calibri"/>
          <a:sym typeface="Calibri"/>
        </a:defRPr>
      </a:lvl5pPr>
      <a:lvl6pPr algn="ctr" defTabSz="457200">
        <a:defRPr sz="5200">
          <a:latin typeface="Calibri"/>
          <a:ea typeface="Calibri"/>
          <a:cs typeface="Calibri"/>
          <a:sym typeface="Calibri"/>
        </a:defRPr>
      </a:lvl6pPr>
      <a:lvl7pPr algn="ctr" defTabSz="457200">
        <a:defRPr sz="5200">
          <a:latin typeface="Calibri"/>
          <a:ea typeface="Calibri"/>
          <a:cs typeface="Calibri"/>
          <a:sym typeface="Calibri"/>
        </a:defRPr>
      </a:lvl7pPr>
      <a:lvl8pPr algn="ctr" defTabSz="457200">
        <a:defRPr sz="5200">
          <a:latin typeface="Calibri"/>
          <a:ea typeface="Calibri"/>
          <a:cs typeface="Calibri"/>
          <a:sym typeface="Calibri"/>
        </a:defRPr>
      </a:lvl8pPr>
      <a:lvl9pPr algn="ctr" defTabSz="457200">
        <a:defRPr sz="5200">
          <a:latin typeface="Calibri"/>
          <a:ea typeface="Calibri"/>
          <a:cs typeface="Calibri"/>
          <a:sym typeface="Calibri"/>
        </a:defRPr>
      </a:lvl9pPr>
    </p:titleStyle>
    <p:bodyStyle>
      <a:lvl1pPr marL="407193" indent="-407193" defTabSz="457200">
        <a:spcBef>
          <a:spcPts val="7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1pPr>
      <a:lvl2pPr marL="845003" indent="-387803" defTabSz="457200">
        <a:spcBef>
          <a:spcPts val="700"/>
        </a:spcBef>
        <a:buSzPct val="100000"/>
        <a:buFont typeface="Arial"/>
        <a:buChar char="–"/>
        <a:defRPr sz="3800">
          <a:latin typeface="Calibri"/>
          <a:ea typeface="Calibri"/>
          <a:cs typeface="Calibri"/>
          <a:sym typeface="Calibri"/>
        </a:defRPr>
      </a:lvl2pPr>
      <a:lvl3pPr marL="1276350" indent="-361950" defTabSz="457200">
        <a:spcBef>
          <a:spcPts val="7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3pPr>
      <a:lvl4pPr marL="1805939" indent="-434339" defTabSz="457200">
        <a:spcBef>
          <a:spcPts val="700"/>
        </a:spcBef>
        <a:buSzPct val="100000"/>
        <a:buFont typeface="Arial"/>
        <a:buChar char="–"/>
        <a:defRPr sz="3800">
          <a:latin typeface="Calibri"/>
          <a:ea typeface="Calibri"/>
          <a:cs typeface="Calibri"/>
          <a:sym typeface="Calibri"/>
        </a:defRPr>
      </a:lvl4pPr>
      <a:lvl5pPr marL="2263139" indent="-434339" defTabSz="457200">
        <a:spcBef>
          <a:spcPts val="700"/>
        </a:spcBef>
        <a:buSzPct val="100000"/>
        <a:buFont typeface="Arial"/>
        <a:buChar char="»"/>
        <a:defRPr sz="3800">
          <a:latin typeface="Calibri"/>
          <a:ea typeface="Calibri"/>
          <a:cs typeface="Calibri"/>
          <a:sym typeface="Calibri"/>
        </a:defRPr>
      </a:lvl5pPr>
      <a:lvl6pPr marL="2720339" indent="-434339" defTabSz="457200">
        <a:spcBef>
          <a:spcPts val="7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6pPr>
      <a:lvl7pPr marL="3177539" indent="-434339" defTabSz="457200">
        <a:spcBef>
          <a:spcPts val="7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7pPr>
      <a:lvl8pPr marL="3634740" indent="-434340" defTabSz="457200">
        <a:spcBef>
          <a:spcPts val="7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8pPr>
      <a:lvl9pPr marL="4091940" indent="-434340" defTabSz="457200">
        <a:spcBef>
          <a:spcPts val="700"/>
        </a:spcBef>
        <a:buSzPct val="100000"/>
        <a:buFont typeface="Arial"/>
        <a:buChar char="•"/>
        <a:defRPr sz="38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4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antonioalberti@gmail.com" TargetMode="External"/><Relationship Id="rId7" Type="http://schemas.openxmlformats.org/officeDocument/2006/relationships/image" Target="../media/image51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tif"/><Relationship Id="rId5" Type="http://schemas.openxmlformats.org/officeDocument/2006/relationships/image" Target="../media/image49.png"/><Relationship Id="rId4" Type="http://schemas.openxmlformats.org/officeDocument/2006/relationships/hyperlink" Target="http://www.inatel.br/novagenesis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0.png"/><Relationship Id="rId7" Type="http://schemas.openxmlformats.org/officeDocument/2006/relationships/image" Target="../media/image2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e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jpeg"/><Relationship Id="rId11" Type="http://schemas.openxmlformats.org/officeDocument/2006/relationships/image" Target="../media/image21.jpeg"/><Relationship Id="rId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0.png"/><Relationship Id="rId7" Type="http://schemas.openxmlformats.org/officeDocument/2006/relationships/image" Target="../media/image23.jpeg"/><Relationship Id="rId12" Type="http://schemas.openxmlformats.org/officeDocument/2006/relationships/image" Target="../media/image2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eg"/><Relationship Id="rId11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2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3174" y="16031970"/>
            <a:ext cx="10691804" cy="374527"/>
          </a:xfrm>
          <a:prstGeom prst="rect">
            <a:avLst/>
          </a:prstGeom>
          <a:ln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L="50800" marR="52199" defTabSz="449262">
              <a:buClr>
                <a:srgbClr val="000000"/>
              </a:buClr>
              <a:buFont typeface="Times New Roman"/>
              <a:tabLst>
                <a:tab pos="38100" algn="l"/>
                <a:tab pos="482600" algn="l"/>
                <a:tab pos="939800" algn="l"/>
                <a:tab pos="1384300" algn="l"/>
                <a:tab pos="1828800" algn="l"/>
                <a:tab pos="2286000" algn="l"/>
                <a:tab pos="2730500" algn="l"/>
                <a:tab pos="3187700" algn="l"/>
                <a:tab pos="3632200" algn="l"/>
                <a:tab pos="4076700" algn="l"/>
                <a:tab pos="4533900" algn="l"/>
                <a:tab pos="4978400" algn="l"/>
                <a:tab pos="5422900" algn="l"/>
                <a:tab pos="5880100" algn="l"/>
                <a:tab pos="6324600" algn="l"/>
                <a:tab pos="6781800" algn="l"/>
                <a:tab pos="7226300" algn="l"/>
                <a:tab pos="7670800" algn="l"/>
                <a:tab pos="8128000" algn="l"/>
                <a:tab pos="8572500" algn="l"/>
                <a:tab pos="9017000" algn="l"/>
                <a:tab pos="9398000" algn="l"/>
                <a:tab pos="10121900" algn="l"/>
                <a:tab pos="10325100" algn="l"/>
              </a:tabLst>
            </a:lvl1pPr>
          </a:lstStyle>
          <a:p>
            <a:pPr lvl="0">
              <a:defRPr sz="1800">
                <a:uFillTx/>
              </a:defRPr>
            </a:pPr>
            <a:r>
              <a:rPr sz="1200">
                <a:uFill>
                  <a:solidFill/>
                </a:uFill>
              </a:rPr>
              <a:t/>
            </a:r>
            <a:br>
              <a:rPr sz="1200">
                <a:uFill>
                  <a:solidFill/>
                </a:uFill>
              </a:rPr>
            </a:br>
            <a:endParaRPr sz="1200">
              <a:uFill>
                <a:solidFill/>
              </a:uFill>
            </a:endParaRPr>
          </a:p>
        </p:txBody>
      </p:sp>
      <p:pic>
        <p:nvPicPr>
          <p:cNvPr id="89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0"/>
            <a:ext cx="3009900" cy="1285875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968375" y="5494722"/>
            <a:ext cx="4502150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marL="0" marR="0" indent="100012" algn="ctr" defTabSz="457200">
              <a:spcBef>
                <a:spcPts val="600"/>
              </a:spcBef>
              <a:tabLst>
                <a:tab pos="88900" algn="l"/>
                <a:tab pos="546100" algn="l"/>
                <a:tab pos="1003300" algn="l"/>
                <a:tab pos="1460500" algn="l"/>
                <a:tab pos="1917700" algn="l"/>
                <a:tab pos="2374900" algn="l"/>
                <a:tab pos="2832100" algn="l"/>
                <a:tab pos="3289300" algn="l"/>
                <a:tab pos="3746500" algn="l"/>
                <a:tab pos="4203700" algn="l"/>
                <a:tab pos="4660900" algn="l"/>
                <a:tab pos="5118100" algn="l"/>
                <a:tab pos="5575300" algn="l"/>
                <a:tab pos="6032500" algn="l"/>
                <a:tab pos="6489700" algn="l"/>
                <a:tab pos="6946900" algn="l"/>
                <a:tab pos="7404100" algn="l"/>
                <a:tab pos="7861300" algn="l"/>
                <a:tab pos="8318500" algn="l"/>
                <a:tab pos="8775700" algn="l"/>
                <a:tab pos="9232900" algn="l"/>
              </a:tabLst>
              <a:defRPr sz="1800">
                <a:uFillTx/>
              </a:defRPr>
            </a:pPr>
            <a:r>
              <a:rPr sz="1600" b="1" dirty="0">
                <a:solidFill>
                  <a:srgbClr val="007AAA"/>
                </a:solidFill>
                <a:uFillTx/>
                <a:latin typeface="+mj-lt"/>
                <a:ea typeface="+mj-ea"/>
                <a:cs typeface="+mj-cs"/>
                <a:sym typeface="Tahoma Negreta"/>
              </a:rPr>
              <a:t>Antonio Marcos </a:t>
            </a:r>
            <a:r>
              <a:rPr sz="1600" b="1" dirty="0" err="1">
                <a:solidFill>
                  <a:srgbClr val="007AAA"/>
                </a:solidFill>
                <a:uFillTx/>
                <a:latin typeface="+mj-lt"/>
                <a:ea typeface="+mj-ea"/>
                <a:cs typeface="+mj-cs"/>
                <a:sym typeface="Tahoma Negreta"/>
              </a:rPr>
              <a:t>Alberti</a:t>
            </a:r>
            <a:endParaRPr sz="1600" b="1" dirty="0">
              <a:solidFill>
                <a:srgbClr val="007AAA"/>
              </a:solidFill>
              <a:uFillTx/>
              <a:latin typeface="+mj-lt"/>
              <a:ea typeface="+mj-ea"/>
              <a:cs typeface="+mj-cs"/>
              <a:sym typeface="Tahoma Negreta"/>
            </a:endParaRPr>
          </a:p>
          <a:p>
            <a:pPr marL="0" marR="0" lvl="0" indent="100012" algn="ctr" defTabSz="457200">
              <a:spcBef>
                <a:spcPts val="600"/>
              </a:spcBef>
              <a:tabLst>
                <a:tab pos="88900" algn="l"/>
                <a:tab pos="546100" algn="l"/>
                <a:tab pos="1003300" algn="l"/>
                <a:tab pos="1460500" algn="l"/>
                <a:tab pos="1917700" algn="l"/>
                <a:tab pos="2374900" algn="l"/>
                <a:tab pos="2832100" algn="l"/>
                <a:tab pos="3289300" algn="l"/>
                <a:tab pos="3746500" algn="l"/>
                <a:tab pos="4203700" algn="l"/>
                <a:tab pos="4660900" algn="l"/>
                <a:tab pos="5118100" algn="l"/>
                <a:tab pos="5575300" algn="l"/>
                <a:tab pos="6032500" algn="l"/>
                <a:tab pos="6489700" algn="l"/>
                <a:tab pos="6946900" algn="l"/>
                <a:tab pos="7404100" algn="l"/>
                <a:tab pos="7861300" algn="l"/>
                <a:tab pos="8318500" algn="l"/>
                <a:tab pos="8775700" algn="l"/>
                <a:tab pos="9232900" algn="l"/>
              </a:tabLst>
              <a:defRPr sz="1800">
                <a:uFillTx/>
              </a:defRPr>
            </a:pPr>
            <a:r>
              <a:rPr lang="pt-BR"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Professor Associado</a:t>
            </a:r>
            <a:r>
              <a:rPr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, </a:t>
            </a:r>
            <a:r>
              <a:rPr lang="pt-BR"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Coordenador do</a:t>
            </a:r>
            <a:r>
              <a:rPr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 </a:t>
            </a:r>
            <a:r>
              <a:rPr sz="1600" dirty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ICT Lab.,</a:t>
            </a:r>
          </a:p>
          <a:p>
            <a:pPr marL="0" marR="0" lvl="0" indent="100012" algn="ctr" defTabSz="457200">
              <a:spcBef>
                <a:spcPts val="600"/>
              </a:spcBef>
              <a:tabLst>
                <a:tab pos="88900" algn="l"/>
                <a:tab pos="546100" algn="l"/>
                <a:tab pos="1003300" algn="l"/>
                <a:tab pos="1460500" algn="l"/>
                <a:tab pos="1917700" algn="l"/>
                <a:tab pos="2374900" algn="l"/>
                <a:tab pos="2832100" algn="l"/>
                <a:tab pos="3289300" algn="l"/>
                <a:tab pos="3746500" algn="l"/>
                <a:tab pos="4203700" algn="l"/>
                <a:tab pos="4660900" algn="l"/>
                <a:tab pos="5118100" algn="l"/>
                <a:tab pos="5575300" algn="l"/>
                <a:tab pos="6032500" algn="l"/>
                <a:tab pos="6489700" algn="l"/>
                <a:tab pos="6946900" algn="l"/>
                <a:tab pos="7404100" algn="l"/>
                <a:tab pos="7861300" algn="l"/>
                <a:tab pos="8318500" algn="l"/>
                <a:tab pos="8775700" algn="l"/>
                <a:tab pos="9232900" algn="l"/>
              </a:tabLst>
              <a:defRPr sz="1800">
                <a:uFillTx/>
              </a:defRPr>
            </a:pPr>
            <a:r>
              <a:rPr lang="pt-BR"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Eng. </a:t>
            </a:r>
            <a:r>
              <a:rPr lang="pt-BR" sz="1600" dirty="0" err="1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Telecomunciações</a:t>
            </a:r>
            <a:r>
              <a:rPr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., </a:t>
            </a:r>
            <a:r>
              <a:rPr sz="1600" dirty="0" err="1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Inatel</a:t>
            </a:r>
            <a:r>
              <a:rPr sz="1600" dirty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, </a:t>
            </a:r>
            <a:r>
              <a:rPr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Brazil</a:t>
            </a:r>
          </a:p>
        </p:txBody>
      </p:sp>
      <p:sp>
        <p:nvSpPr>
          <p:cNvPr id="95" name="Shape 95"/>
          <p:cNvSpPr/>
          <p:nvPr/>
        </p:nvSpPr>
        <p:spPr>
          <a:xfrm>
            <a:off x="5197475" y="5494722"/>
            <a:ext cx="4502150" cy="89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marL="0" marR="0" lvl="0" indent="100012" algn="ctr" defTabSz="457200">
              <a:spcBef>
                <a:spcPts val="600"/>
              </a:spcBef>
              <a:tabLst>
                <a:tab pos="88900" algn="l"/>
                <a:tab pos="546100" algn="l"/>
                <a:tab pos="1003300" algn="l"/>
                <a:tab pos="1460500" algn="l"/>
                <a:tab pos="1917700" algn="l"/>
                <a:tab pos="2374900" algn="l"/>
                <a:tab pos="2832100" algn="l"/>
                <a:tab pos="3289300" algn="l"/>
                <a:tab pos="3746500" algn="l"/>
                <a:tab pos="4203700" algn="l"/>
                <a:tab pos="4660900" algn="l"/>
                <a:tab pos="5118100" algn="l"/>
                <a:tab pos="5575300" algn="l"/>
                <a:tab pos="6032500" algn="l"/>
                <a:tab pos="6489700" algn="l"/>
                <a:tab pos="6946900" algn="l"/>
                <a:tab pos="7404100" algn="l"/>
                <a:tab pos="7861300" algn="l"/>
                <a:tab pos="8318500" algn="l"/>
                <a:tab pos="8775700" algn="l"/>
                <a:tab pos="9232900" algn="l"/>
              </a:tabLst>
              <a:defRPr sz="1800">
                <a:uFillTx/>
              </a:defRPr>
            </a:pPr>
            <a:r>
              <a:rPr lang="pt-BR" sz="1600" b="1" dirty="0" smtClean="0">
                <a:solidFill>
                  <a:srgbClr val="007AAA"/>
                </a:solidFill>
                <a:latin typeface="Tahoma Negreta"/>
                <a:ea typeface="Tahoma Negreta"/>
                <a:cs typeface="Tahoma Negreta"/>
                <a:sym typeface="Tahoma Negreta"/>
              </a:rPr>
              <a:t>Daniel Fussia</a:t>
            </a:r>
          </a:p>
          <a:p>
            <a:pPr marL="0" marR="0" lvl="0" indent="100012" algn="ctr" defTabSz="457200">
              <a:spcBef>
                <a:spcPts val="600"/>
              </a:spcBef>
              <a:tabLst>
                <a:tab pos="88900" algn="l"/>
                <a:tab pos="546100" algn="l"/>
                <a:tab pos="1003300" algn="l"/>
                <a:tab pos="1460500" algn="l"/>
                <a:tab pos="1917700" algn="l"/>
                <a:tab pos="2374900" algn="l"/>
                <a:tab pos="2832100" algn="l"/>
                <a:tab pos="3289300" algn="l"/>
                <a:tab pos="3746500" algn="l"/>
                <a:tab pos="4203700" algn="l"/>
                <a:tab pos="4660900" algn="l"/>
                <a:tab pos="5118100" algn="l"/>
                <a:tab pos="5575300" algn="l"/>
                <a:tab pos="6032500" algn="l"/>
                <a:tab pos="6489700" algn="l"/>
                <a:tab pos="6946900" algn="l"/>
                <a:tab pos="7404100" algn="l"/>
                <a:tab pos="7861300" algn="l"/>
                <a:tab pos="8318500" algn="l"/>
                <a:tab pos="8775700" algn="l"/>
                <a:tab pos="9232900" algn="l"/>
              </a:tabLst>
              <a:defRPr sz="1800">
                <a:uFillTx/>
              </a:defRPr>
            </a:pPr>
            <a:r>
              <a:rPr lang="pt-BR"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Eng. Computação, </a:t>
            </a:r>
          </a:p>
          <a:p>
            <a:pPr marL="0" marR="0" lvl="0" indent="100012" algn="ctr" defTabSz="457200">
              <a:spcBef>
                <a:spcPts val="600"/>
              </a:spcBef>
              <a:tabLst>
                <a:tab pos="88900" algn="l"/>
                <a:tab pos="546100" algn="l"/>
                <a:tab pos="1003300" algn="l"/>
                <a:tab pos="1460500" algn="l"/>
                <a:tab pos="1917700" algn="l"/>
                <a:tab pos="2374900" algn="l"/>
                <a:tab pos="2832100" algn="l"/>
                <a:tab pos="3289300" algn="l"/>
                <a:tab pos="3746500" algn="l"/>
                <a:tab pos="4203700" algn="l"/>
                <a:tab pos="4660900" algn="l"/>
                <a:tab pos="5118100" algn="l"/>
                <a:tab pos="5575300" algn="l"/>
                <a:tab pos="6032500" algn="l"/>
                <a:tab pos="6489700" algn="l"/>
                <a:tab pos="6946900" algn="l"/>
                <a:tab pos="7404100" algn="l"/>
                <a:tab pos="7861300" algn="l"/>
                <a:tab pos="8318500" algn="l"/>
                <a:tab pos="8775700" algn="l"/>
                <a:tab pos="9232900" algn="l"/>
              </a:tabLst>
              <a:defRPr sz="1800">
                <a:uFillTx/>
              </a:defRPr>
            </a:pPr>
            <a:r>
              <a:rPr lang="pt-BR"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Estudante de Mestrado, </a:t>
            </a:r>
            <a:r>
              <a:rPr lang="pt-BR" sz="1600" dirty="0" err="1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Inatel</a:t>
            </a:r>
            <a:r>
              <a:rPr lang="pt-BR" sz="1600" dirty="0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, </a:t>
            </a:r>
            <a:r>
              <a:rPr lang="pt-BR" sz="1600" dirty="0" err="1" smtClean="0">
                <a:solidFill>
                  <a:srgbClr val="007AAA"/>
                </a:solidFill>
                <a:latin typeface="+mj-lt"/>
                <a:ea typeface="+mj-ea"/>
                <a:cs typeface="+mj-cs"/>
                <a:sym typeface="Tahoma"/>
              </a:rPr>
              <a:t>Brazil</a:t>
            </a:r>
            <a:endParaRPr sz="1600" dirty="0" smtClean="0">
              <a:solidFill>
                <a:srgbClr val="007AAA"/>
              </a:solidFill>
              <a:latin typeface="+mj-lt"/>
              <a:ea typeface="+mj-ea"/>
              <a:cs typeface="+mj-cs"/>
              <a:sym typeface="Tahoma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96093" y="3871189"/>
            <a:ext cx="963771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0" marR="0" indent="100012" algn="ctr" defTabSz="457200">
              <a:spcBef>
                <a:spcPts val="600"/>
              </a:spcBef>
              <a:tabLst>
                <a:tab pos="88900" algn="l"/>
                <a:tab pos="203200" algn="l"/>
                <a:tab pos="647700" algn="l"/>
                <a:tab pos="1092200" algn="l"/>
                <a:tab pos="1536700" algn="l"/>
                <a:tab pos="1993900" algn="l"/>
                <a:tab pos="2438400" algn="l"/>
                <a:tab pos="2882900" algn="l"/>
                <a:tab pos="3327400" algn="l"/>
                <a:tab pos="3784600" algn="l"/>
                <a:tab pos="4229100" algn="l"/>
                <a:tab pos="4673600" algn="l"/>
                <a:tab pos="5118100" algn="l"/>
                <a:tab pos="5575300" algn="l"/>
                <a:tab pos="6019800" algn="l"/>
                <a:tab pos="6464300" algn="l"/>
                <a:tab pos="6908800" algn="l"/>
                <a:tab pos="7366000" algn="l"/>
                <a:tab pos="7810500" algn="l"/>
                <a:tab pos="8255000" algn="l"/>
                <a:tab pos="8699500" algn="l"/>
                <a:tab pos="9410700" algn="l"/>
              </a:tabLst>
              <a:defRPr sz="2400">
                <a:solidFill>
                  <a:srgbClr val="007AAA"/>
                </a:solidFill>
                <a:uFillTx/>
                <a:latin typeface="Tahoma Negreta"/>
                <a:ea typeface="Tahoma Negreta"/>
                <a:cs typeface="Tahoma Negreta"/>
                <a:sym typeface="Tahoma Negret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pt-BR" sz="2400" dirty="0" smtClean="0">
                <a:solidFill>
                  <a:srgbClr val="007AAA"/>
                </a:solidFill>
              </a:rPr>
              <a:t>Um Modelo para Navegação Web usando Nomeação </a:t>
            </a:r>
            <a:r>
              <a:rPr lang="pt-BR" sz="2400" dirty="0" err="1" smtClean="0">
                <a:solidFill>
                  <a:srgbClr val="007AAA"/>
                </a:solidFill>
              </a:rPr>
              <a:t>Auto-Certificável</a:t>
            </a:r>
            <a:r>
              <a:rPr lang="pt-BR" sz="2400" dirty="0" smtClean="0">
                <a:solidFill>
                  <a:srgbClr val="007AAA"/>
                </a:solidFill>
              </a:rPr>
              <a:t> e Publica/Assina</a:t>
            </a:r>
            <a:endParaRPr sz="2400" dirty="0">
              <a:solidFill>
                <a:srgbClr val="007AAA"/>
              </a:solidFill>
            </a:endParaRPr>
          </a:p>
        </p:txBody>
      </p:sp>
      <p:grpSp>
        <p:nvGrpSpPr>
          <p:cNvPr id="99" name="Group 99"/>
          <p:cNvGrpSpPr/>
          <p:nvPr/>
        </p:nvGrpSpPr>
        <p:grpSpPr>
          <a:xfrm>
            <a:off x="3528411" y="2125489"/>
            <a:ext cx="3641329" cy="1001404"/>
            <a:chOff x="0" y="0"/>
            <a:chExt cx="3641327" cy="1001402"/>
          </a:xfrm>
        </p:grpSpPr>
        <p:pic>
          <p:nvPicPr>
            <p:cNvPr id="97" name="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8408" y="0"/>
              <a:ext cx="1102919" cy="1001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" name="logo ICT Lab OFICIAL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82875"/>
              <a:ext cx="2365798" cy="83565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Modelo de comunicação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sp>
        <p:nvSpPr>
          <p:cNvPr id="6" name="Shape 348"/>
          <p:cNvSpPr/>
          <p:nvPr/>
        </p:nvSpPr>
        <p:spPr>
          <a:xfrm>
            <a:off x="4436603" y="1662523"/>
            <a:ext cx="1645880" cy="488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algn="ctr" defTabSz="379474">
              <a:defRPr sz="2600" b="1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 b="0"/>
            </a:pPr>
            <a:r>
              <a:rPr lang="pt-BR" dirty="0" smtClean="0"/>
              <a:t>Hoje</a:t>
            </a:r>
            <a:endParaRPr dirty="0"/>
          </a:p>
        </p:txBody>
      </p:sp>
      <p:sp>
        <p:nvSpPr>
          <p:cNvPr id="7" name="Shape 349"/>
          <p:cNvSpPr/>
          <p:nvPr/>
        </p:nvSpPr>
        <p:spPr>
          <a:xfrm>
            <a:off x="3006060" y="3422264"/>
            <a:ext cx="1587555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37369" tIns="37369" rIns="37369" bIns="37369"/>
          <a:lstStyle/>
          <a:p>
            <a:pPr marL="0" marR="0" defTabSz="457200">
              <a:defRPr sz="10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Shape 350"/>
          <p:cNvSpPr/>
          <p:nvPr/>
        </p:nvSpPr>
        <p:spPr>
          <a:xfrm>
            <a:off x="3179015" y="3131296"/>
            <a:ext cx="1256882" cy="598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145" tIns="22145" rIns="22145" bIns="22145" anchor="ctr">
            <a:spAutoFit/>
          </a:bodyPr>
          <a:lstStyle>
            <a:lvl1pPr marL="0" marR="0" algn="ctr" defTabSz="825500">
              <a:defRPr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rPr lang="pt-BR" dirty="0" smtClean="0"/>
              <a:t>Proprietário envia</a:t>
            </a:r>
            <a:endParaRPr dirty="0"/>
          </a:p>
        </p:txBody>
      </p:sp>
      <p:sp>
        <p:nvSpPr>
          <p:cNvPr id="9" name="Shape 351"/>
          <p:cNvSpPr/>
          <p:nvPr/>
        </p:nvSpPr>
        <p:spPr>
          <a:xfrm>
            <a:off x="4520285" y="4747015"/>
            <a:ext cx="1478516" cy="598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145" tIns="22145" rIns="22145" bIns="22145" anchor="ctr">
            <a:spAutoFit/>
          </a:bodyPr>
          <a:lstStyle>
            <a:lvl1pPr marL="0" marR="0" algn="ctr" defTabSz="825500">
              <a:defRPr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rPr lang="pt-BR" dirty="0" smtClean="0"/>
              <a:t>Facilita </a:t>
            </a:r>
          </a:p>
          <a:p>
            <a:pPr>
              <a:defRPr sz="1800"/>
            </a:pPr>
            <a:r>
              <a:rPr dirty="0" smtClean="0"/>
              <a:t>spam</a:t>
            </a:r>
            <a:r>
              <a:rPr dirty="0"/>
              <a:t>!</a:t>
            </a:r>
          </a:p>
        </p:txBody>
      </p:sp>
      <p:grpSp>
        <p:nvGrpSpPr>
          <p:cNvPr id="10" name="Group 354"/>
          <p:cNvGrpSpPr/>
          <p:nvPr/>
        </p:nvGrpSpPr>
        <p:grpSpPr>
          <a:xfrm>
            <a:off x="4606402" y="2890470"/>
            <a:ext cx="1256899" cy="1038054"/>
            <a:chOff x="-16" y="-14"/>
            <a:chExt cx="1256897" cy="1038052"/>
          </a:xfrm>
        </p:grpSpPr>
        <p:sp>
          <p:nvSpPr>
            <p:cNvPr id="11" name="Shape 352"/>
            <p:cNvSpPr/>
            <p:nvPr/>
          </p:nvSpPr>
          <p:spPr>
            <a:xfrm>
              <a:off x="-16" y="-14"/>
              <a:ext cx="1256849" cy="103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5842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Shape 353"/>
            <p:cNvSpPr/>
            <p:nvPr/>
          </p:nvSpPr>
          <p:spPr>
            <a:xfrm>
              <a:off x="0" y="338611"/>
              <a:ext cx="1256881" cy="360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1523" tIns="41523" rIns="41523" bIns="41523" numCol="1" anchor="ctr">
              <a:spAutoFit/>
            </a:bodyPr>
            <a:lstStyle>
              <a:lvl1pPr marL="0" marR="0" algn="ctr" defTabSz="584200">
                <a:defRPr sz="20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Internet</a:t>
              </a:r>
            </a:p>
          </p:txBody>
        </p:sp>
      </p:grpSp>
      <p:sp>
        <p:nvSpPr>
          <p:cNvPr id="13" name="Shape 355"/>
          <p:cNvSpPr/>
          <p:nvPr/>
        </p:nvSpPr>
        <p:spPr>
          <a:xfrm>
            <a:off x="5835244" y="3422264"/>
            <a:ext cx="1806358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37369" tIns="37369" rIns="37369" bIns="37369"/>
          <a:lstStyle/>
          <a:p>
            <a:pPr marL="0" marR="0" defTabSz="457200">
              <a:defRPr sz="10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" name="Shape 356"/>
          <p:cNvSpPr/>
          <p:nvPr/>
        </p:nvSpPr>
        <p:spPr>
          <a:xfrm>
            <a:off x="6109982" y="2854297"/>
            <a:ext cx="982097" cy="1152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145" tIns="22145" rIns="22145" bIns="22145" anchor="ctr">
            <a:spAutoFit/>
          </a:bodyPr>
          <a:lstStyle>
            <a:lvl1pPr marL="0" marR="0" algn="ctr" defTabSz="825500">
              <a:defRPr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rPr lang="pt-BR" dirty="0" smtClean="0"/>
              <a:t>O receptor aceita tudo</a:t>
            </a:r>
            <a:endParaRPr dirty="0"/>
          </a:p>
        </p:txBody>
      </p:sp>
      <p:pic>
        <p:nvPicPr>
          <p:cNvPr id="15" name="image18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5793" y="2694908"/>
            <a:ext cx="1132716" cy="147149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pic>
        <p:nvPicPr>
          <p:cNvPr id="16" name="image18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43344" y="2673776"/>
            <a:ext cx="1132715" cy="147149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611621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negociação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sp>
        <p:nvSpPr>
          <p:cNvPr id="6" name="Shape 369"/>
          <p:cNvSpPr/>
          <p:nvPr/>
        </p:nvSpPr>
        <p:spPr>
          <a:xfrm>
            <a:off x="4343062" y="1728783"/>
            <a:ext cx="1645880" cy="488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algn="ctr" defTabSz="379474">
              <a:defRPr sz="2600" b="1"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 b="0"/>
            </a:pPr>
            <a:r>
              <a:rPr lang="pt-BR" dirty="0" smtClean="0"/>
              <a:t>Futuro</a:t>
            </a:r>
            <a:endParaRPr dirty="0"/>
          </a:p>
        </p:txBody>
      </p:sp>
      <p:sp>
        <p:nvSpPr>
          <p:cNvPr id="7" name="Shape 370"/>
          <p:cNvSpPr/>
          <p:nvPr/>
        </p:nvSpPr>
        <p:spPr>
          <a:xfrm>
            <a:off x="2937211" y="3408939"/>
            <a:ext cx="1587554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37369" tIns="37369" rIns="37369" bIns="37369"/>
          <a:lstStyle/>
          <a:p>
            <a:pPr marL="0" marR="0" defTabSz="457200">
              <a:defRPr sz="10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Shape 371"/>
          <p:cNvSpPr/>
          <p:nvPr/>
        </p:nvSpPr>
        <p:spPr>
          <a:xfrm>
            <a:off x="3115356" y="3059752"/>
            <a:ext cx="1256881" cy="598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145" tIns="22145" rIns="22145" bIns="22145" anchor="ctr">
            <a:spAutoFit/>
          </a:bodyPr>
          <a:lstStyle>
            <a:lvl1pPr marL="0" marR="0" algn="ctr" defTabSz="825500">
              <a:defRPr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rPr lang="pt-BR" dirty="0" smtClean="0"/>
              <a:t>Proprietário publica</a:t>
            </a:r>
            <a:endParaRPr dirty="0"/>
          </a:p>
        </p:txBody>
      </p:sp>
      <p:grpSp>
        <p:nvGrpSpPr>
          <p:cNvPr id="9" name="Group 374"/>
          <p:cNvGrpSpPr/>
          <p:nvPr/>
        </p:nvGrpSpPr>
        <p:grpSpPr>
          <a:xfrm>
            <a:off x="4537552" y="2877144"/>
            <a:ext cx="1256899" cy="1038054"/>
            <a:chOff x="-16" y="-14"/>
            <a:chExt cx="1256897" cy="1038052"/>
          </a:xfrm>
        </p:grpSpPr>
        <p:sp>
          <p:nvSpPr>
            <p:cNvPr id="10" name="Shape 372"/>
            <p:cNvSpPr/>
            <p:nvPr/>
          </p:nvSpPr>
          <p:spPr>
            <a:xfrm>
              <a:off x="-16" y="-14"/>
              <a:ext cx="1256849" cy="1038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5842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Shape 373"/>
            <p:cNvSpPr/>
            <p:nvPr/>
          </p:nvSpPr>
          <p:spPr>
            <a:xfrm>
              <a:off x="0" y="338611"/>
              <a:ext cx="1256881" cy="360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1523" tIns="41523" rIns="41523" bIns="41523" numCol="1" anchor="ctr">
              <a:spAutoFit/>
            </a:bodyPr>
            <a:lstStyle>
              <a:lvl1pPr marL="0" marR="0" algn="ctr" defTabSz="584200">
                <a:defRPr sz="2000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Internet</a:t>
              </a:r>
            </a:p>
          </p:txBody>
        </p:sp>
      </p:grpSp>
      <p:sp>
        <p:nvSpPr>
          <p:cNvPr id="12" name="Shape 375"/>
          <p:cNvSpPr/>
          <p:nvPr/>
        </p:nvSpPr>
        <p:spPr>
          <a:xfrm>
            <a:off x="5766395" y="3408939"/>
            <a:ext cx="1806357" cy="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37369" tIns="37369" rIns="37369" bIns="37369"/>
          <a:lstStyle/>
          <a:p>
            <a:pPr marL="0" marR="0" defTabSz="457200">
              <a:defRPr sz="10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" name="Shape 376"/>
          <p:cNvSpPr/>
          <p:nvPr/>
        </p:nvSpPr>
        <p:spPr>
          <a:xfrm>
            <a:off x="5993076" y="2413422"/>
            <a:ext cx="1352995" cy="1891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lang="pt-BR" sz="2000" dirty="0" smtClean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Receptor assina somente o conteúdo que deseja.</a:t>
            </a:r>
            <a:endParaRPr sz="2000" dirty="0"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4" name="image18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4875" y="2614951"/>
            <a:ext cx="1132716" cy="147149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pic>
        <p:nvPicPr>
          <p:cNvPr id="15" name="image18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324" y="2660450"/>
            <a:ext cx="1132716" cy="147149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sp>
        <p:nvSpPr>
          <p:cNvPr id="16" name="Shape 387"/>
          <p:cNvSpPr/>
          <p:nvPr/>
        </p:nvSpPr>
        <p:spPr>
          <a:xfrm>
            <a:off x="4266819" y="4641010"/>
            <a:ext cx="1798366" cy="875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145" tIns="22145" rIns="22145" bIns="22145" anchor="ctr">
            <a:spAutoFit/>
          </a:bodyPr>
          <a:lstStyle>
            <a:lvl1pPr marL="0" marR="0" algn="ctr" defTabSz="825500">
              <a:defRPr sz="20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rPr lang="pt-BR" dirty="0" smtClean="0"/>
              <a:t>Minimização do problema de spam!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63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Protótipo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17" name="image45.jpeg" descr="2015-02-07 17.04.57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679" y="1493130"/>
            <a:ext cx="9425961" cy="5302104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530"/>
          <p:cNvSpPr/>
          <p:nvPr/>
        </p:nvSpPr>
        <p:spPr>
          <a:xfrm>
            <a:off x="6688337" y="1536348"/>
            <a:ext cx="3358526" cy="1951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1523" tIns="41523" rIns="41523" bIns="41523" anchor="ctr">
            <a:spAutoFit/>
          </a:bodyPr>
          <a:lstStyle/>
          <a:p>
            <a:pPr marL="0" marR="0" lvl="0" algn="r" defTabSz="584200">
              <a:defRPr sz="1800">
                <a:uFillTx/>
              </a:defRPr>
            </a:pPr>
            <a:r>
              <a:rPr sz="3000" cap="all" dirty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Live Demo @ </a:t>
            </a:r>
          </a:p>
          <a:p>
            <a:pPr marL="0" marR="0" lvl="0" algn="r" defTabSz="584200">
              <a:defRPr sz="1800">
                <a:uFillTx/>
              </a:defRPr>
            </a:pPr>
            <a:r>
              <a:rPr sz="3000" cap="all" dirty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Sao Paulo </a:t>
            </a:r>
          </a:p>
          <a:p>
            <a:pPr marL="0" marR="0" lvl="0" algn="r" defTabSz="584200">
              <a:defRPr sz="1800">
                <a:uFillTx/>
              </a:defRPr>
            </a:pPr>
            <a:r>
              <a:rPr sz="3000" cap="all" dirty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Campus Party </a:t>
            </a:r>
          </a:p>
          <a:p>
            <a:pPr marL="0" marR="0" lvl="0" algn="r" defTabSz="584200">
              <a:defRPr sz="1800">
                <a:uFillTx/>
              </a:defRPr>
            </a:pPr>
            <a:r>
              <a:rPr sz="3000" cap="all" dirty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91776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Navegador web </a:t>
            </a:r>
            <a:r>
              <a:rPr lang="pt-BR" sz="3300" cap="all" dirty="0" err="1" smtClean="0">
                <a:solidFill>
                  <a:schemeClr val="tx1"/>
                </a:solidFill>
              </a:rPr>
              <a:t>novagenesis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1026" name="Picture 2" descr="http://www.dwmidia.com.br/wp-content/uploads/2015/10/site-mobile-friendl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85" y="2148750"/>
            <a:ext cx="615315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00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Operações web com a </a:t>
            </a:r>
            <a:r>
              <a:rPr lang="pt-BR" sz="3300" cap="all" dirty="0" err="1" smtClean="0">
                <a:solidFill>
                  <a:schemeClr val="tx1"/>
                </a:solidFill>
              </a:rPr>
              <a:t>novagenesis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1026" name="Picture 2" descr="http://www.dwmidia.com.br/wp-content/uploads/2015/10/site-mobile-friend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129" y="1615944"/>
            <a:ext cx="1449560" cy="87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610" y="1570367"/>
            <a:ext cx="1307611" cy="984099"/>
          </a:xfrm>
          <a:prstGeom prst="rect">
            <a:avLst/>
          </a:prstGeom>
        </p:spPr>
      </p:pic>
      <p:cxnSp>
        <p:nvCxnSpPr>
          <p:cNvPr id="13" name="Conector de seta reta 12"/>
          <p:cNvCxnSpPr/>
          <p:nvPr/>
        </p:nvCxnSpPr>
        <p:spPr>
          <a:xfrm>
            <a:off x="4679124" y="1830809"/>
            <a:ext cx="1389849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ector de seta reta 13"/>
          <p:cNvCxnSpPr/>
          <p:nvPr/>
        </p:nvCxnSpPr>
        <p:spPr>
          <a:xfrm flipH="1">
            <a:off x="4679125" y="2196698"/>
            <a:ext cx="1389848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CaixaDeTexto 22"/>
          <p:cNvSpPr txBox="1"/>
          <p:nvPr/>
        </p:nvSpPr>
        <p:spPr>
          <a:xfrm>
            <a:off x="757681" y="3201991"/>
            <a:ext cx="659407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0639" marR="40639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Publica / Assina</a:t>
            </a:r>
            <a:r>
              <a:rPr kumimoji="0" lang="pt-BR" sz="2000" b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objetos </a:t>
            </a:r>
            <a:r>
              <a:rPr kumimoji="0" lang="pt-BR" sz="20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web</a:t>
            </a:r>
            <a:r>
              <a:rPr kumimoji="0" lang="pt-BR" sz="2000" b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.</a:t>
            </a:r>
            <a:endParaRPr kumimoji="0" lang="pt-BR" sz="2000" b="0" i="1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397" y="5355930"/>
            <a:ext cx="1622987" cy="1097585"/>
          </a:xfrm>
          <a:prstGeom prst="rect">
            <a:avLst/>
          </a:prstGeom>
        </p:spPr>
      </p:pic>
      <p:pic>
        <p:nvPicPr>
          <p:cNvPr id="30" name="Picture 2" descr="https://upload.wikimedia.org/wikipedia/commons/e/e4/HTML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33" y="5310590"/>
            <a:ext cx="1040204" cy="114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9424" y="5310589"/>
            <a:ext cx="1475594" cy="1097587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958291" y="6621366"/>
            <a:ext cx="189811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SCN: d41d8..</a:t>
            </a:r>
          </a:p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Tipo: Imagem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3713152" y="6612485"/>
            <a:ext cx="189811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SCN</a:t>
            </a:r>
            <a:r>
              <a:rPr lang="pt-BR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 427e1..</a:t>
            </a:r>
            <a:endParaRPr kumimoji="0" lang="pt-BR" sz="2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Tipo: Página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052056" y="6467479"/>
            <a:ext cx="366880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SCN</a:t>
            </a:r>
            <a:r>
              <a:rPr lang="pt-BR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 d95ef</a:t>
            </a:r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..</a:t>
            </a:r>
            <a:endParaRPr kumimoji="0" lang="pt-BR" sz="2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Tipo: </a:t>
            </a:r>
            <a:r>
              <a:rPr lang="pt-BR" sz="2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Javascript</a:t>
            </a:r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CSS, Texto ou outro qualquer.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757680" y="3720292"/>
            <a:ext cx="659407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0639" marR="40639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Publica </a:t>
            </a:r>
            <a:r>
              <a:rPr kumimoji="0" lang="pt-BR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palavras-chaves de</a:t>
            </a:r>
            <a:r>
              <a:rPr kumimoji="0" lang="pt-BR" sz="2000" b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páginas.</a:t>
            </a:r>
            <a:endParaRPr kumimoji="0" lang="pt-BR" sz="2000" b="0" i="1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3462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Funcionalidades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1026" name="Picture 2" descr="http://www.dwmidia.com.br/wp-content/uploads/2015/10/site-mobile-friendl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06" y="2838023"/>
            <a:ext cx="3336535" cy="201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57681" y="3453575"/>
            <a:ext cx="577374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40639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pt-BR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Obtenção de </a:t>
            </a:r>
            <a:r>
              <a:rPr kumimoji="0" lang="pt-BR" sz="2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um</a:t>
            </a:r>
            <a:r>
              <a:rPr kumimoji="0" lang="pt-BR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objeto </a:t>
            </a:r>
            <a:r>
              <a:rPr kumimoji="0" lang="pt-BR" sz="20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web </a:t>
            </a:r>
            <a:r>
              <a:rPr kumimoji="0" lang="pt-BR" sz="2000" b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(NGU)</a:t>
            </a:r>
            <a:endParaRPr kumimoji="0" lang="pt-BR" sz="2000" b="0" i="1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  <a:p>
            <a:pPr marR="40639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pt-BR" sz="2000" baseline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Obtenção de </a:t>
            </a:r>
            <a:r>
              <a:rPr lang="pt-BR" sz="2000" b="1" baseline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vários</a:t>
            </a:r>
            <a:r>
              <a:rPr lang="pt-BR" sz="2000" baseline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 objetos </a:t>
            </a:r>
            <a:r>
              <a:rPr lang="pt-BR" sz="2000" i="1" baseline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web </a:t>
            </a:r>
            <a:r>
              <a:rPr lang="pt-BR" sz="2000" baseline="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(NGS)</a:t>
            </a:r>
            <a:endParaRPr kumimoji="0" lang="pt-BR" sz="2000" b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7128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NGU – </a:t>
            </a:r>
            <a:r>
              <a:rPr lang="pt-BR" sz="3300" cap="all" dirty="0" err="1" smtClean="0">
                <a:solidFill>
                  <a:schemeClr val="tx1"/>
                </a:solidFill>
              </a:rPr>
              <a:t>Novagenesis</a:t>
            </a:r>
            <a:r>
              <a:rPr lang="pt-BR" sz="3300" cap="all" dirty="0" smtClean="0">
                <a:solidFill>
                  <a:schemeClr val="tx1"/>
                </a:solidFill>
              </a:rPr>
              <a:t> </a:t>
            </a:r>
            <a:r>
              <a:rPr lang="pt-BR" sz="3300" cap="all" dirty="0" err="1" smtClean="0">
                <a:solidFill>
                  <a:schemeClr val="tx1"/>
                </a:solidFill>
              </a:rPr>
              <a:t>Unique</a:t>
            </a:r>
            <a:r>
              <a:rPr lang="pt-BR" sz="3300" cap="all" dirty="0" smtClean="0">
                <a:solidFill>
                  <a:schemeClr val="tx1"/>
                </a:solidFill>
              </a:rPr>
              <a:t> </a:t>
            </a:r>
            <a:r>
              <a:rPr lang="pt-BR" sz="3300" cap="all" dirty="0" err="1" smtClean="0">
                <a:solidFill>
                  <a:schemeClr val="tx1"/>
                </a:solidFill>
              </a:rPr>
              <a:t>object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8" name="Picture 2" descr="http://www.dwmidia.com.br/wp-content/uploads/2015/10/site-mobile-friend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1" y="3773648"/>
            <a:ext cx="2108650" cy="12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549" y="1592850"/>
            <a:ext cx="1760169" cy="1190358"/>
          </a:xfrm>
          <a:prstGeom prst="rect">
            <a:avLst/>
          </a:prstGeom>
        </p:spPr>
      </p:pic>
      <p:pic>
        <p:nvPicPr>
          <p:cNvPr id="2050" name="Picture 2" descr="https://upload.wikimedia.org/wikipedia/commons/e/e4/HTML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47" y="3483869"/>
            <a:ext cx="1571760" cy="17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549" y="6095198"/>
            <a:ext cx="2030542" cy="1510372"/>
          </a:xfrm>
          <a:prstGeom prst="rect">
            <a:avLst/>
          </a:prstGeom>
        </p:spPr>
      </p:pic>
      <p:cxnSp>
        <p:nvCxnSpPr>
          <p:cNvPr id="14" name="Conector de seta reta 13"/>
          <p:cNvCxnSpPr/>
          <p:nvPr/>
        </p:nvCxnSpPr>
        <p:spPr>
          <a:xfrm flipV="1">
            <a:off x="2351314" y="2400300"/>
            <a:ext cx="2400300" cy="1198314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ector de seta reta 23"/>
          <p:cNvCxnSpPr/>
          <p:nvPr/>
        </p:nvCxnSpPr>
        <p:spPr>
          <a:xfrm flipH="1">
            <a:off x="1502229" y="1924211"/>
            <a:ext cx="3134621" cy="1574757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ector de seta reta 30"/>
          <p:cNvCxnSpPr/>
          <p:nvPr/>
        </p:nvCxnSpPr>
        <p:spPr>
          <a:xfrm flipV="1">
            <a:off x="3054890" y="4567540"/>
            <a:ext cx="4219041" cy="74282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ector de seta reta 33"/>
          <p:cNvCxnSpPr/>
          <p:nvPr/>
        </p:nvCxnSpPr>
        <p:spPr>
          <a:xfrm flipH="1">
            <a:off x="3054891" y="4068792"/>
            <a:ext cx="4219040" cy="63053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ector de seta reta 36"/>
          <p:cNvCxnSpPr/>
          <p:nvPr/>
        </p:nvCxnSpPr>
        <p:spPr>
          <a:xfrm>
            <a:off x="1898274" y="5364934"/>
            <a:ext cx="2932224" cy="1424696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ector de seta reta 38"/>
          <p:cNvCxnSpPr/>
          <p:nvPr/>
        </p:nvCxnSpPr>
        <p:spPr>
          <a:xfrm flipH="1" flipV="1">
            <a:off x="2866331" y="5364934"/>
            <a:ext cx="1770519" cy="766017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1" name="CaixaDeTexto 2050"/>
          <p:cNvSpPr txBox="1"/>
          <p:nvPr/>
        </p:nvSpPr>
        <p:spPr>
          <a:xfrm>
            <a:off x="3507265" y="3006694"/>
            <a:ext cx="1717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ngu</a:t>
            </a:r>
            <a:r>
              <a:rPr lang="pt-BR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://</a:t>
            </a:r>
            <a:r>
              <a:rPr lang="pt-B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d41d8..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4227942" y="4626518"/>
            <a:ext cx="1717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ngu</a:t>
            </a:r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://</a:t>
            </a:r>
            <a:r>
              <a:rPr lang="pt-B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427e1..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2033712" y="6138631"/>
            <a:ext cx="1717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ngu</a:t>
            </a:r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://</a:t>
            </a:r>
            <a:r>
              <a:rPr lang="pt-B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d95ef</a:t>
            </a:r>
            <a:r>
              <a:rPr lang="pt-BR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..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6690717" y="1565138"/>
            <a:ext cx="189811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SCN: d41d8..</a:t>
            </a:r>
          </a:p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Tipo: Imagem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4611721" y="3686993"/>
            <a:ext cx="1717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download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50" name="CaixaDeTexto 49"/>
          <p:cNvSpPr txBox="1"/>
          <p:nvPr/>
        </p:nvSpPr>
        <p:spPr>
          <a:xfrm rot="19988234">
            <a:off x="2195951" y="2290186"/>
            <a:ext cx="171787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download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51" name="CaixaDeTexto 50"/>
          <p:cNvSpPr txBox="1"/>
          <p:nvPr/>
        </p:nvSpPr>
        <p:spPr>
          <a:xfrm rot="1299504">
            <a:off x="3237559" y="5470078"/>
            <a:ext cx="147236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download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830761" y="3895411"/>
            <a:ext cx="189811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SCN</a:t>
            </a:r>
            <a:r>
              <a:rPr lang="pt-BR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 427e1..</a:t>
            </a:r>
            <a:endParaRPr kumimoji="0" lang="pt-BR" sz="2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Tipo: Página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6961091" y="6189927"/>
            <a:ext cx="366880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SCN</a:t>
            </a:r>
            <a:r>
              <a:rPr lang="pt-BR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 d95ef</a:t>
            </a:r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..</a:t>
            </a:r>
            <a:endParaRPr kumimoji="0" lang="pt-BR" sz="2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Tipo: </a:t>
            </a:r>
            <a:r>
              <a:rPr lang="pt-BR" sz="2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Javascript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9485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NGS – </a:t>
            </a:r>
            <a:r>
              <a:rPr lang="pt-BR" sz="3300" cap="all" dirty="0" err="1" smtClean="0">
                <a:solidFill>
                  <a:schemeClr val="tx1"/>
                </a:solidFill>
              </a:rPr>
              <a:t>Novagenesis</a:t>
            </a:r>
            <a:r>
              <a:rPr lang="pt-BR" sz="3300" cap="all" dirty="0" smtClean="0">
                <a:solidFill>
                  <a:schemeClr val="tx1"/>
                </a:solidFill>
              </a:rPr>
              <a:t> </a:t>
            </a:r>
            <a:r>
              <a:rPr lang="pt-BR" sz="3300" cap="all" dirty="0" err="1" smtClean="0">
                <a:solidFill>
                  <a:schemeClr val="tx1"/>
                </a:solidFill>
              </a:rPr>
              <a:t>Search</a:t>
            </a:r>
            <a:r>
              <a:rPr lang="pt-BR" sz="3300" cap="all" dirty="0" smtClean="0">
                <a:solidFill>
                  <a:schemeClr val="tx1"/>
                </a:solidFill>
              </a:rPr>
              <a:t> </a:t>
            </a:r>
            <a:r>
              <a:rPr lang="pt-BR" sz="3300" cap="all" dirty="0" err="1" smtClean="0">
                <a:solidFill>
                  <a:schemeClr val="tx1"/>
                </a:solidFill>
              </a:rPr>
              <a:t>object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8" name="Picture 2" descr="http://www.dwmidia.com.br/wp-content/uploads/2015/10/site-mobile-friend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68" y="2375090"/>
            <a:ext cx="2108650" cy="12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30"/>
          <p:cNvCxnSpPr/>
          <p:nvPr/>
        </p:nvCxnSpPr>
        <p:spPr>
          <a:xfrm flipV="1">
            <a:off x="3130928" y="3632484"/>
            <a:ext cx="4739152" cy="80106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ector de seta reta 33"/>
          <p:cNvCxnSpPr/>
          <p:nvPr/>
        </p:nvCxnSpPr>
        <p:spPr>
          <a:xfrm flipH="1">
            <a:off x="3130928" y="2002471"/>
            <a:ext cx="4586881" cy="57142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CaixaDeTexto 43"/>
          <p:cNvSpPr txBox="1"/>
          <p:nvPr/>
        </p:nvSpPr>
        <p:spPr>
          <a:xfrm>
            <a:off x="4303980" y="3697286"/>
            <a:ext cx="251575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ngs</a:t>
            </a:r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://</a:t>
            </a:r>
            <a:r>
              <a:rPr lang="pt-B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carros vermelho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52" name="Conector de seta reta 51"/>
          <p:cNvCxnSpPr/>
          <p:nvPr/>
        </p:nvCxnSpPr>
        <p:spPr>
          <a:xfrm flipH="1">
            <a:off x="3130928" y="3247348"/>
            <a:ext cx="4586881" cy="57142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Conector de seta reta 52"/>
          <p:cNvCxnSpPr/>
          <p:nvPr/>
        </p:nvCxnSpPr>
        <p:spPr>
          <a:xfrm flipH="1">
            <a:off x="3130927" y="2432342"/>
            <a:ext cx="4586881" cy="57142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Conector de seta reta 53"/>
          <p:cNvCxnSpPr/>
          <p:nvPr/>
        </p:nvCxnSpPr>
        <p:spPr>
          <a:xfrm flipH="1">
            <a:off x="3130926" y="2788907"/>
            <a:ext cx="4586881" cy="57142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9" name="Imagem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567" y="1731475"/>
            <a:ext cx="2124075" cy="2038350"/>
          </a:xfrm>
          <a:prstGeom prst="rect">
            <a:avLst/>
          </a:prstGeom>
        </p:spPr>
      </p:pic>
      <p:sp>
        <p:nvSpPr>
          <p:cNvPr id="60" name="CaixaDeTexto 59"/>
          <p:cNvSpPr txBox="1"/>
          <p:nvPr/>
        </p:nvSpPr>
        <p:spPr>
          <a:xfrm>
            <a:off x="4764964" y="1559701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descritores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pic>
        <p:nvPicPr>
          <p:cNvPr id="2056" name="Imagem 20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246" y="4785543"/>
            <a:ext cx="1221265" cy="1646198"/>
          </a:xfrm>
          <a:prstGeom prst="rect">
            <a:avLst/>
          </a:prstGeom>
        </p:spPr>
      </p:pic>
      <p:sp>
        <p:nvSpPr>
          <p:cNvPr id="62" name="CaixaDeTexto 61"/>
          <p:cNvSpPr txBox="1"/>
          <p:nvPr/>
        </p:nvSpPr>
        <p:spPr>
          <a:xfrm>
            <a:off x="1996659" y="6506690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descritor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3762232" y="5052799"/>
            <a:ext cx="5267468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Titulo: </a:t>
            </a:r>
            <a:r>
              <a:rPr kumimoji="0" lang="pt-BR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Montador XYZ</a:t>
            </a:r>
          </a:p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Descrição: </a:t>
            </a:r>
            <a:r>
              <a:rPr lang="pt-B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 montadora XYZ produz </a:t>
            </a:r>
            <a:r>
              <a:rPr lang="pt-BR" sz="2000" b="1" u="sng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carros</a:t>
            </a:r>
            <a:r>
              <a:rPr lang="pt-B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de várias cores: amarelo, </a:t>
            </a:r>
            <a:r>
              <a:rPr lang="pt-BR" sz="2000" b="1" u="sng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vermelho</a:t>
            </a:r>
            <a:r>
              <a:rPr lang="pt-B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e outras.</a:t>
            </a:r>
          </a:p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Link: </a:t>
            </a:r>
            <a:r>
              <a:rPr kumimoji="0" lang="pt-BR" sz="200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ngu</a:t>
            </a:r>
            <a:r>
              <a:rPr kumimoji="0" lang="pt-BR" sz="20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://a72ceaf0...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050667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NAVEGAÇÃO E RELACIONAMENTO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8" name="Picture 2" descr="http://www.dwmidia.com.br/wp-content/uploads/2015/10/site-mobile-friend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1" y="2510828"/>
            <a:ext cx="2108650" cy="12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294" y="1902274"/>
            <a:ext cx="1482958" cy="1002887"/>
          </a:xfrm>
          <a:prstGeom prst="rect">
            <a:avLst/>
          </a:prstGeom>
        </p:spPr>
      </p:pic>
      <p:pic>
        <p:nvPicPr>
          <p:cNvPr id="19" name="Picture 2" descr="https://upload.wikimedia.org/wikipedia/commons/e/e4/HTML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768" y="4851746"/>
            <a:ext cx="1208231" cy="133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979" y="4770306"/>
            <a:ext cx="1056047" cy="1423494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6034139" y="5033796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411769" y="6116346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página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6862" y="3719444"/>
            <a:ext cx="1413390" cy="1051318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8799824" y="4770775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objeto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8799824" y="2898693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imagem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3" name="Conector de seta reta 2"/>
          <p:cNvCxnSpPr/>
          <p:nvPr/>
        </p:nvCxnSpPr>
        <p:spPr>
          <a:xfrm flipV="1">
            <a:off x="3262384" y="2510829"/>
            <a:ext cx="5141387" cy="725962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Conector de seta reta 4"/>
          <p:cNvCxnSpPr/>
          <p:nvPr/>
        </p:nvCxnSpPr>
        <p:spPr>
          <a:xfrm>
            <a:off x="3262384" y="3691309"/>
            <a:ext cx="5141387" cy="227548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Conector de seta reta 6"/>
          <p:cNvCxnSpPr/>
          <p:nvPr/>
        </p:nvCxnSpPr>
        <p:spPr>
          <a:xfrm>
            <a:off x="2249714" y="4165742"/>
            <a:ext cx="1727695" cy="1364201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ector de seta reta 11"/>
          <p:cNvCxnSpPr/>
          <p:nvPr/>
        </p:nvCxnSpPr>
        <p:spPr>
          <a:xfrm>
            <a:off x="5268686" y="5529943"/>
            <a:ext cx="1030514" cy="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ector de seta reta 13"/>
          <p:cNvCxnSpPr>
            <a:stCxn id="19" idx="3"/>
          </p:cNvCxnSpPr>
          <p:nvPr/>
        </p:nvCxnSpPr>
        <p:spPr>
          <a:xfrm flipV="1">
            <a:off x="7619999" y="4470400"/>
            <a:ext cx="1179825" cy="104811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onector de seta reta 15"/>
          <p:cNvCxnSpPr>
            <a:stCxn id="19" idx="3"/>
          </p:cNvCxnSpPr>
          <p:nvPr/>
        </p:nvCxnSpPr>
        <p:spPr>
          <a:xfrm flipV="1">
            <a:off x="7619999" y="2757714"/>
            <a:ext cx="783772" cy="2760796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ector de seta reta 44"/>
          <p:cNvCxnSpPr/>
          <p:nvPr/>
        </p:nvCxnSpPr>
        <p:spPr>
          <a:xfrm>
            <a:off x="972457" y="5023751"/>
            <a:ext cx="633615" cy="11433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Conector de seta reta 46"/>
          <p:cNvCxnSpPr/>
          <p:nvPr/>
        </p:nvCxnSpPr>
        <p:spPr>
          <a:xfrm>
            <a:off x="972457" y="5588559"/>
            <a:ext cx="633615" cy="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CaixaDeTexto 48"/>
          <p:cNvSpPr txBox="1"/>
          <p:nvPr/>
        </p:nvSpPr>
        <p:spPr>
          <a:xfrm>
            <a:off x="899871" y="4994455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err="1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ngs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899871" y="5588559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err="1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ngu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2379835" y="3875721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56" name="CaixaDeTexto 55"/>
          <p:cNvSpPr txBox="1"/>
          <p:nvPr/>
        </p:nvSpPr>
        <p:spPr>
          <a:xfrm>
            <a:off x="3671112" y="4943698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57" name="CaixaDeTexto 56"/>
          <p:cNvSpPr txBox="1"/>
          <p:nvPr/>
        </p:nvSpPr>
        <p:spPr>
          <a:xfrm>
            <a:off x="5120491" y="5025224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3178622" y="2689520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7604984" y="5410656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64" name="CaixaDeTexto 63"/>
          <p:cNvSpPr txBox="1"/>
          <p:nvPr/>
        </p:nvSpPr>
        <p:spPr>
          <a:xfrm>
            <a:off x="8548554" y="4582358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8335024" y="2915461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3977409" y="6150258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descritor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67" name="CaixaDeTexto 66"/>
          <p:cNvSpPr txBox="1"/>
          <p:nvPr/>
        </p:nvSpPr>
        <p:spPr>
          <a:xfrm>
            <a:off x="8209911" y="3458519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8138922" y="2050574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69" name="CaixaDeTexto 68"/>
          <p:cNvSpPr txBox="1"/>
          <p:nvPr/>
        </p:nvSpPr>
        <p:spPr>
          <a:xfrm>
            <a:off x="3193637" y="3286589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36" name="Conector de seta reta 35"/>
          <p:cNvCxnSpPr/>
          <p:nvPr/>
        </p:nvCxnSpPr>
        <p:spPr>
          <a:xfrm>
            <a:off x="3262384" y="3918857"/>
            <a:ext cx="3036816" cy="851449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CaixaDeTexto 38"/>
          <p:cNvSpPr txBox="1"/>
          <p:nvPr/>
        </p:nvSpPr>
        <p:spPr>
          <a:xfrm>
            <a:off x="3107234" y="3980694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5951037" y="4310471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1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8279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Sistema de cache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8" name="Picture 2" descr="http://www.dwmidia.com.br/wp-content/uploads/2015/10/site-mobile-friend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529" y="2682910"/>
            <a:ext cx="2108650" cy="12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dsender.com.br/wp-content/uploads/2016/01/iconebase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785" y="3347357"/>
            <a:ext cx="897744" cy="89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757681" y="3299687"/>
            <a:ext cx="577374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40639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pt-BR" sz="20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Certificação de conteúdo</a:t>
            </a:r>
            <a:r>
              <a:rPr kumimoji="0" lang="pt-BR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através de </a:t>
            </a:r>
            <a:r>
              <a:rPr kumimoji="0" lang="pt-BR" sz="2000" b="0" i="1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hash</a:t>
            </a:r>
            <a:r>
              <a:rPr kumimoji="0" lang="pt-BR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 SCN</a:t>
            </a:r>
          </a:p>
          <a:p>
            <a:pPr marR="40639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pt-BR" sz="2000" b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Inibe </a:t>
            </a:r>
            <a:r>
              <a:rPr kumimoji="0" lang="pt-BR" sz="20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sym typeface="Times New Roman"/>
              </a:rPr>
              <a:t>requisição</a:t>
            </a:r>
          </a:p>
          <a:p>
            <a:pPr marR="40639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pt-B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Inibe </a:t>
            </a:r>
            <a:r>
              <a:rPr lang="pt-BR" sz="2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</a:rPr>
              <a:t>download</a:t>
            </a:r>
            <a:endParaRPr kumimoji="0" lang="pt-BR" sz="2000" b="1" i="1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Helvetica" panose="020B0604020202020204" pitchFamily="34" charset="0"/>
              <a:cs typeface="Helvetica" panose="020B060402020202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5727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Introdução</a:t>
            </a:r>
            <a:endParaRPr sz="3300" cap="all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06355" y="2045578"/>
            <a:ext cx="7225848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r>
              <a:rPr lang="fr-F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Web</a:t>
            </a: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endParaRPr lang="fr-FR" sz="20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Bold Condensed"/>
            </a:endParaRP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Modelo de Comunicações</a:t>
            </a: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endParaRPr lang="fr-FR" sz="2000" dirty="0" smtClea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Bold Condensed"/>
            </a:endParaRP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Protocolo HTTP</a:t>
            </a: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Bold Condensed"/>
            </a:endParaRP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Internet do Futuro</a:t>
            </a: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Bold Condensed"/>
            </a:endParaRP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Navegação </a:t>
            </a:r>
            <a:r>
              <a:rPr lang="fr-F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web</a:t>
            </a: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 para Internet do Futuro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Sistema de cache – primeiro acesso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8" name="Picture 2" descr="http://www.dwmidia.com.br/wp-content/uploads/2015/10/site-mobile-friend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93" y="1545740"/>
            <a:ext cx="1528718" cy="92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dsender.com.br/wp-content/uploads/2016/01/iconebase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73" y="2149444"/>
            <a:ext cx="634493" cy="6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upload.wikimedia.org/wikipedia/commons/e/e4/HTML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31" y="4790339"/>
            <a:ext cx="1571760" cy="17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/>
          <p:cNvCxnSpPr/>
          <p:nvPr/>
        </p:nvCxnSpPr>
        <p:spPr>
          <a:xfrm>
            <a:off x="4319279" y="2583020"/>
            <a:ext cx="3518435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ector de seta reta 11"/>
          <p:cNvCxnSpPr/>
          <p:nvPr/>
        </p:nvCxnSpPr>
        <p:spPr>
          <a:xfrm flipH="1">
            <a:off x="4131129" y="2874409"/>
            <a:ext cx="3632973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CaixaDeTexto 16"/>
          <p:cNvSpPr txBox="1"/>
          <p:nvPr/>
        </p:nvSpPr>
        <p:spPr>
          <a:xfrm>
            <a:off x="8406566" y="6675358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Site </a:t>
            </a:r>
            <a:r>
              <a:rPr lang="pt-BR" sz="2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Inatel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3951514" y="1807844"/>
            <a:ext cx="0" cy="5594371"/>
          </a:xfrm>
          <a:prstGeom prst="line">
            <a:avLst/>
          </a:prstGeom>
          <a:noFill/>
          <a:ln w="254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CaixaDeTexto 21"/>
          <p:cNvSpPr txBox="1"/>
          <p:nvPr/>
        </p:nvSpPr>
        <p:spPr>
          <a:xfrm>
            <a:off x="5336978" y="2056322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ngs://inatel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567" y="1685595"/>
            <a:ext cx="2124075" cy="2038350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8322817" y="3583653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descritores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 flipH="1">
            <a:off x="4131128" y="3155848"/>
            <a:ext cx="3632973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ector de seta reta 25"/>
          <p:cNvCxnSpPr/>
          <p:nvPr/>
        </p:nvCxnSpPr>
        <p:spPr>
          <a:xfrm flipH="1">
            <a:off x="4131127" y="3496021"/>
            <a:ext cx="3632973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ector de seta reta 26"/>
          <p:cNvCxnSpPr/>
          <p:nvPr/>
        </p:nvCxnSpPr>
        <p:spPr>
          <a:xfrm>
            <a:off x="4433817" y="5430214"/>
            <a:ext cx="3518435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ector de seta reta 27"/>
          <p:cNvCxnSpPr/>
          <p:nvPr/>
        </p:nvCxnSpPr>
        <p:spPr>
          <a:xfrm flipH="1">
            <a:off x="4319279" y="5906079"/>
            <a:ext cx="3632973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CaixaDeTexto 28"/>
          <p:cNvSpPr txBox="1"/>
          <p:nvPr/>
        </p:nvSpPr>
        <p:spPr>
          <a:xfrm>
            <a:off x="5279709" y="4917537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ngu</a:t>
            </a:r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://a4c72..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336978" y="5924381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download</a:t>
            </a:r>
            <a:endParaRPr kumimoji="0" lang="pt-BR" sz="2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3241085" y="4078051"/>
            <a:ext cx="522989" cy="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ector de seta reta 36"/>
          <p:cNvCxnSpPr/>
          <p:nvPr/>
        </p:nvCxnSpPr>
        <p:spPr>
          <a:xfrm flipV="1">
            <a:off x="3220263" y="5430214"/>
            <a:ext cx="669743" cy="2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Conector de seta reta 37"/>
          <p:cNvCxnSpPr/>
          <p:nvPr/>
        </p:nvCxnSpPr>
        <p:spPr>
          <a:xfrm flipH="1" flipV="1">
            <a:off x="3241084" y="4078050"/>
            <a:ext cx="1" cy="1352164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CaixaDeTexto 44"/>
          <p:cNvSpPr txBox="1"/>
          <p:nvPr/>
        </p:nvSpPr>
        <p:spPr>
          <a:xfrm>
            <a:off x="1912890" y="4006902"/>
            <a:ext cx="11485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verifica: </a:t>
            </a:r>
          </a:p>
          <a:p>
            <a:pPr algn="l" rtl="0" latinLnBrk="1" hangingPunct="0"/>
            <a:r>
              <a:rPr lang="pt-BR" sz="2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a4c72...</a:t>
            </a:r>
            <a:endParaRPr kumimoji="0" lang="pt-BR" sz="2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5206754" y="3586570"/>
            <a:ext cx="15975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“Site </a:t>
            </a:r>
            <a:r>
              <a:rPr kumimoji="0" lang="pt-BR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Inatel</a:t>
            </a:r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” (a4c72...)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52" name="CaixaDeTexto 51"/>
          <p:cNvSpPr txBox="1"/>
          <p:nvPr/>
        </p:nvSpPr>
        <p:spPr>
          <a:xfrm>
            <a:off x="2035562" y="6675358"/>
            <a:ext cx="11485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Abre-se</a:t>
            </a:r>
          </a:p>
          <a:p>
            <a:pPr algn="l" rtl="0" latinLnBrk="1" hangingPunct="0"/>
            <a:r>
              <a:rPr lang="pt-BR" sz="2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a4c72...</a:t>
            </a:r>
            <a:endParaRPr kumimoji="0" lang="pt-BR" sz="2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58" name="Conector de seta reta 57"/>
          <p:cNvCxnSpPr/>
          <p:nvPr/>
        </p:nvCxnSpPr>
        <p:spPr>
          <a:xfrm flipH="1">
            <a:off x="3224756" y="5935845"/>
            <a:ext cx="522989" cy="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Conector de seta reta 58"/>
          <p:cNvCxnSpPr/>
          <p:nvPr/>
        </p:nvCxnSpPr>
        <p:spPr>
          <a:xfrm flipV="1">
            <a:off x="3184142" y="7233949"/>
            <a:ext cx="669743" cy="2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Conector de seta reta 59"/>
          <p:cNvCxnSpPr/>
          <p:nvPr/>
        </p:nvCxnSpPr>
        <p:spPr>
          <a:xfrm flipH="1" flipV="1">
            <a:off x="3204964" y="5924381"/>
            <a:ext cx="2" cy="1309569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48245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Sistema de cache – segundo acesso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8" name="Picture 2" descr="http://www.dwmidia.com.br/wp-content/uploads/2015/10/site-mobile-friendl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93" y="1545740"/>
            <a:ext cx="1528718" cy="92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bdsender.com.br/wp-content/uploads/2016/01/iconebase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73" y="2149444"/>
            <a:ext cx="634493" cy="63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upload.wikimedia.org/wikipedia/commons/e/e4/HTML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31" y="4790339"/>
            <a:ext cx="1571760" cy="173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de seta reta 9"/>
          <p:cNvCxnSpPr/>
          <p:nvPr/>
        </p:nvCxnSpPr>
        <p:spPr>
          <a:xfrm>
            <a:off x="4319279" y="2583020"/>
            <a:ext cx="3518435" cy="0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Conector de seta reta 11"/>
          <p:cNvCxnSpPr/>
          <p:nvPr/>
        </p:nvCxnSpPr>
        <p:spPr>
          <a:xfrm flipH="1">
            <a:off x="4131129" y="2874409"/>
            <a:ext cx="3632973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CaixaDeTexto 16"/>
          <p:cNvSpPr txBox="1"/>
          <p:nvPr/>
        </p:nvSpPr>
        <p:spPr>
          <a:xfrm>
            <a:off x="8406566" y="6675358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b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Site </a:t>
            </a:r>
            <a:r>
              <a:rPr lang="pt-BR" sz="2000" b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Inatel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3951514" y="1807844"/>
            <a:ext cx="0" cy="5594371"/>
          </a:xfrm>
          <a:prstGeom prst="line">
            <a:avLst/>
          </a:prstGeom>
          <a:noFill/>
          <a:ln w="25400" cap="flat">
            <a:solidFill>
              <a:schemeClr val="accent4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CaixaDeTexto 21"/>
          <p:cNvSpPr txBox="1"/>
          <p:nvPr/>
        </p:nvSpPr>
        <p:spPr>
          <a:xfrm>
            <a:off x="5336978" y="2056322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ngs://inatel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567" y="1685595"/>
            <a:ext cx="2124075" cy="2038350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8322817" y="3583653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descritores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 flipH="1">
            <a:off x="4131128" y="3155848"/>
            <a:ext cx="3632973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ector de seta reta 25"/>
          <p:cNvCxnSpPr/>
          <p:nvPr/>
        </p:nvCxnSpPr>
        <p:spPr>
          <a:xfrm flipH="1">
            <a:off x="4131127" y="3496021"/>
            <a:ext cx="3632973" cy="0"/>
          </a:xfrm>
          <a:prstGeom prst="straightConnector1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Conector de seta reta 26"/>
          <p:cNvCxnSpPr/>
          <p:nvPr/>
        </p:nvCxnSpPr>
        <p:spPr>
          <a:xfrm>
            <a:off x="4433817" y="5430214"/>
            <a:ext cx="3518435" cy="0"/>
          </a:xfrm>
          <a:prstGeom prst="straightConnector1">
            <a:avLst/>
          </a:prstGeom>
          <a:noFill/>
          <a:ln w="25400" cap="flat">
            <a:solidFill>
              <a:schemeClr val="bg2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Conector de seta reta 27"/>
          <p:cNvCxnSpPr/>
          <p:nvPr/>
        </p:nvCxnSpPr>
        <p:spPr>
          <a:xfrm flipH="1">
            <a:off x="4319279" y="5906079"/>
            <a:ext cx="3632973" cy="0"/>
          </a:xfrm>
          <a:prstGeom prst="straightConnector1">
            <a:avLst/>
          </a:prstGeom>
          <a:noFill/>
          <a:ln w="25400" cap="flat">
            <a:solidFill>
              <a:schemeClr val="bg2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CaixaDeTexto 28"/>
          <p:cNvSpPr txBox="1"/>
          <p:nvPr/>
        </p:nvSpPr>
        <p:spPr>
          <a:xfrm>
            <a:off x="5279709" y="4917537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ngu</a:t>
            </a:r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://a4c72..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5336978" y="5924381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download</a:t>
            </a:r>
            <a:endParaRPr kumimoji="0" lang="pt-BR" sz="2000" i="1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32" name="Conector de seta reta 31"/>
          <p:cNvCxnSpPr/>
          <p:nvPr/>
        </p:nvCxnSpPr>
        <p:spPr>
          <a:xfrm flipH="1">
            <a:off x="3241085" y="4078051"/>
            <a:ext cx="522989" cy="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onector de seta reta 36"/>
          <p:cNvCxnSpPr/>
          <p:nvPr/>
        </p:nvCxnSpPr>
        <p:spPr>
          <a:xfrm flipV="1">
            <a:off x="3220263" y="5430214"/>
            <a:ext cx="669743" cy="2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Conector de seta reta 37"/>
          <p:cNvCxnSpPr/>
          <p:nvPr/>
        </p:nvCxnSpPr>
        <p:spPr>
          <a:xfrm flipH="1" flipV="1">
            <a:off x="3241084" y="4078050"/>
            <a:ext cx="1" cy="1352164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CaixaDeTexto 44"/>
          <p:cNvSpPr txBox="1"/>
          <p:nvPr/>
        </p:nvSpPr>
        <p:spPr>
          <a:xfrm>
            <a:off x="1912890" y="4006902"/>
            <a:ext cx="11485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verifica: </a:t>
            </a:r>
          </a:p>
          <a:p>
            <a:pPr algn="l" rtl="0" latinLnBrk="1" hangingPunct="0"/>
            <a:r>
              <a:rPr lang="pt-BR" sz="2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a4c72...</a:t>
            </a:r>
            <a:endParaRPr kumimoji="0" lang="pt-BR" sz="2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5206754" y="3586570"/>
            <a:ext cx="15975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“Site </a:t>
            </a:r>
            <a:r>
              <a:rPr kumimoji="0" lang="pt-BR" sz="2000" b="1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Inatel</a:t>
            </a:r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” (a4c72...)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48" name="Conector de seta reta 47"/>
          <p:cNvCxnSpPr/>
          <p:nvPr/>
        </p:nvCxnSpPr>
        <p:spPr>
          <a:xfrm flipH="1">
            <a:off x="3224756" y="5935845"/>
            <a:ext cx="522989" cy="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ector de seta reta 48"/>
          <p:cNvCxnSpPr/>
          <p:nvPr/>
        </p:nvCxnSpPr>
        <p:spPr>
          <a:xfrm flipV="1">
            <a:off x="3184142" y="7233949"/>
            <a:ext cx="669743" cy="2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Conector de seta reta 49"/>
          <p:cNvCxnSpPr/>
          <p:nvPr/>
        </p:nvCxnSpPr>
        <p:spPr>
          <a:xfrm flipH="1" flipV="1">
            <a:off x="3204964" y="5924381"/>
            <a:ext cx="2" cy="1309569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non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CaixaDeTexto 51"/>
          <p:cNvSpPr txBox="1"/>
          <p:nvPr/>
        </p:nvSpPr>
        <p:spPr>
          <a:xfrm>
            <a:off x="2035562" y="6675358"/>
            <a:ext cx="114858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Abre-se</a:t>
            </a:r>
          </a:p>
          <a:p>
            <a:pPr algn="l" rtl="0" latinLnBrk="1" hangingPunct="0"/>
            <a:r>
              <a:rPr lang="pt-BR" sz="2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a4c72...</a:t>
            </a:r>
            <a:endParaRPr kumimoji="0" lang="pt-BR" sz="2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6" name="Conector reto 5"/>
          <p:cNvCxnSpPr/>
          <p:nvPr/>
        </p:nvCxnSpPr>
        <p:spPr>
          <a:xfrm>
            <a:off x="4841559" y="4954350"/>
            <a:ext cx="2432103" cy="1795071"/>
          </a:xfrm>
          <a:prstGeom prst="line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ector reto 38"/>
          <p:cNvCxnSpPr/>
          <p:nvPr/>
        </p:nvCxnSpPr>
        <p:spPr>
          <a:xfrm flipV="1">
            <a:off x="4841559" y="4790339"/>
            <a:ext cx="2584503" cy="1765376"/>
          </a:xfrm>
          <a:prstGeom prst="line">
            <a:avLst/>
          </a:prstGeom>
          <a:noFill/>
          <a:ln w="25400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035747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92500"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Arquitetura </a:t>
            </a:r>
            <a:r>
              <a:rPr lang="pt-BR" sz="3300" cap="all" dirty="0" err="1" smtClean="0">
                <a:solidFill>
                  <a:schemeClr val="tx1"/>
                </a:solidFill>
              </a:rPr>
              <a:t>Novagenesis</a:t>
            </a:r>
            <a:r>
              <a:rPr lang="pt-BR" sz="3300" cap="all" dirty="0" smtClean="0">
                <a:solidFill>
                  <a:schemeClr val="tx1"/>
                </a:solidFill>
              </a:rPr>
              <a:t> e </a:t>
            </a:r>
            <a:r>
              <a:rPr lang="pt-BR" sz="3300" cap="all" dirty="0" err="1" smtClean="0">
                <a:solidFill>
                  <a:schemeClr val="tx1"/>
                </a:solidFill>
              </a:rPr>
              <a:t>ngbrowser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96" y="1334809"/>
            <a:ext cx="8468907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03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5676512"/>
            <a:ext cx="3020786" cy="11651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0639" marR="40639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Sistema de conversão e publicação de sites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9555"/>
            <a:ext cx="10629900" cy="2526186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46957" y="5746130"/>
            <a:ext cx="272687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Site comum, estruturado em </a:t>
            </a:r>
            <a:r>
              <a:rPr lang="pt-BR" sz="2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pastas</a:t>
            </a:r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e link através de </a:t>
            </a:r>
            <a:r>
              <a:rPr lang="pt-BR" sz="2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nomes de arquivos</a:t>
            </a:r>
            <a:endParaRPr kumimoji="0" lang="pt-BR" sz="2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904013" y="5687010"/>
            <a:ext cx="3309258" cy="11651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0639" marR="40639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050970" y="5756628"/>
            <a:ext cx="303167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Site </a:t>
            </a:r>
            <a:r>
              <a:rPr lang="pt-BR" sz="2000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NovaGenesis</a:t>
            </a:r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, estrutura em </a:t>
            </a:r>
            <a:r>
              <a:rPr lang="pt-BR" sz="2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uma única pasta</a:t>
            </a:r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e link através de </a:t>
            </a:r>
            <a:r>
              <a:rPr lang="pt-BR" sz="2000" b="1" i="1" dirty="0" err="1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SCN’s</a:t>
            </a:r>
            <a:endParaRPr kumimoji="0" lang="pt-BR" sz="2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20" name="Conector de seta reta 19"/>
          <p:cNvCxnSpPr/>
          <p:nvPr/>
        </p:nvCxnSpPr>
        <p:spPr>
          <a:xfrm>
            <a:off x="555171" y="4735286"/>
            <a:ext cx="620486" cy="76744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ector de seta reta 24"/>
          <p:cNvCxnSpPr/>
          <p:nvPr/>
        </p:nvCxnSpPr>
        <p:spPr>
          <a:xfrm>
            <a:off x="5818414" y="4753242"/>
            <a:ext cx="620486" cy="76744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ysDot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94580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2400" cap="all" dirty="0" smtClean="0">
                <a:solidFill>
                  <a:schemeClr val="tx1"/>
                </a:solidFill>
              </a:rPr>
              <a:t>Sistema de conversão e extração do descritor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00" y="1371217"/>
            <a:ext cx="10021699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53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smtClean="0">
                <a:solidFill>
                  <a:schemeClr val="tx1"/>
                </a:solidFill>
              </a:rPr>
              <a:t>Detalhes do descritor e </a:t>
            </a:r>
            <a:r>
              <a:rPr lang="pt-BR" sz="3600" cap="all" dirty="0" err="1" smtClean="0">
                <a:solidFill>
                  <a:schemeClr val="tx1"/>
                </a:solidFill>
              </a:rPr>
              <a:t>wordlist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1" y="1750024"/>
            <a:ext cx="10231278" cy="181952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47779" y="3419010"/>
            <a:ext cx="438140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b="1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d41d8cd98f00b204e9800998ecf8427e</a:t>
            </a:r>
            <a:endParaRPr kumimoji="0" lang="pt-BR" sz="2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5" name="Conector reto 4"/>
          <p:cNvCxnSpPr/>
          <p:nvPr/>
        </p:nvCxnSpPr>
        <p:spPr>
          <a:xfrm>
            <a:off x="0" y="4131129"/>
            <a:ext cx="10629900" cy="0"/>
          </a:xfrm>
          <a:prstGeom prst="line">
            <a:avLst/>
          </a:prstGeom>
          <a:noFill/>
          <a:ln w="254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CaixaDeTexto 6"/>
          <p:cNvSpPr txBox="1"/>
          <p:nvPr/>
        </p:nvSpPr>
        <p:spPr>
          <a:xfrm>
            <a:off x="3987539" y="4258117"/>
            <a:ext cx="2375435" cy="3057247"/>
          </a:xfrm>
          <a:prstGeom prst="rect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etiam</a:t>
            </a:r>
          </a:p>
          <a:p>
            <a:pPr algn="l" rtl="0" latinLnBrk="1" hangingPunct="0"/>
            <a:r>
              <a:rPr lang="fr-FR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vitae</a:t>
            </a:r>
          </a:p>
          <a:p>
            <a:pPr algn="l" rtl="0" latinLnBrk="1" hangingPunct="0"/>
            <a:r>
              <a:rPr lang="fr-FR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quam</a:t>
            </a:r>
          </a:p>
          <a:p>
            <a:pPr algn="l" rtl="0" latinLnBrk="1" hangingPunct="0"/>
            <a:r>
              <a:rPr lang="fr-FR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eu</a:t>
            </a:r>
          </a:p>
          <a:p>
            <a:pPr algn="l" rtl="0" latinLnBrk="1" hangingPunct="0"/>
            <a:r>
              <a:rPr lang="fr-FR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sem</a:t>
            </a:r>
          </a:p>
          <a:p>
            <a:pPr algn="l" rtl="0" latinLnBrk="1" hangingPunct="0"/>
            <a:r>
              <a:rPr lang="fr-FR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ullamcorper</a:t>
            </a:r>
          </a:p>
          <a:p>
            <a:pPr algn="l" rtl="0" latinLnBrk="1" hangingPunct="0"/>
            <a:r>
              <a:rPr lang="fr-FR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ultrices</a:t>
            </a:r>
          </a:p>
          <a:p>
            <a:pPr algn="l" rtl="0" latinLnBrk="1" hangingPunct="0"/>
            <a:r>
              <a:rPr lang="fr-FR" sz="24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eget</a:t>
            </a:r>
            <a:endParaRPr lang="fr-FR" sz="24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Bold Condensed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2644326" y="7374554"/>
            <a:ext cx="532401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b="1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d41d8cd98f00b204e9800998ecf8427e_wordlist</a:t>
            </a:r>
            <a:endParaRPr kumimoji="0" lang="pt-BR" sz="20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12" name="Conector angulado 11"/>
          <p:cNvCxnSpPr/>
          <p:nvPr/>
        </p:nvCxnSpPr>
        <p:spPr>
          <a:xfrm rot="16200000" flipH="1">
            <a:off x="-48964" y="4992296"/>
            <a:ext cx="3750364" cy="1424527"/>
          </a:xfrm>
          <a:prstGeom prst="bentConnector3">
            <a:avLst>
              <a:gd name="adj1" fmla="val 100069"/>
            </a:avLst>
          </a:prstGeom>
          <a:noFill/>
          <a:ln w="25400" cap="flat">
            <a:solidFill>
              <a:srgbClr val="000000"/>
            </a:solidFill>
            <a:prstDash val="sysDot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Retângulo 25"/>
          <p:cNvSpPr/>
          <p:nvPr/>
        </p:nvSpPr>
        <p:spPr>
          <a:xfrm>
            <a:off x="6874383" y="4690277"/>
            <a:ext cx="2906431" cy="11651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0639" marR="40639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7021340" y="4913783"/>
            <a:ext cx="262884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pt-B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Associação de palavras ao descritor</a:t>
            </a:r>
            <a:endParaRPr kumimoji="0" lang="pt-BR" sz="2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809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77500" lnSpcReduction="20000"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smtClean="0">
                <a:solidFill>
                  <a:schemeClr val="tx1"/>
                </a:solidFill>
              </a:rPr>
              <a:t>Publicação de conteúdo - </a:t>
            </a:r>
            <a:r>
              <a:rPr lang="pt-BR" sz="3600" cap="all" dirty="0" err="1" smtClean="0">
                <a:solidFill>
                  <a:schemeClr val="tx1"/>
                </a:solidFill>
              </a:rPr>
              <a:t>ngapppublisher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3216410" y="2625834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(a) descritor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757680" y="2609892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etiam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757680" y="3339917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vitae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757680" y="3979229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quam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cxnSp>
        <p:nvCxnSpPr>
          <p:cNvPr id="38" name="Conector de seta reta 37"/>
          <p:cNvCxnSpPr/>
          <p:nvPr/>
        </p:nvCxnSpPr>
        <p:spPr>
          <a:xfrm flipV="1">
            <a:off x="1681843" y="2254212"/>
            <a:ext cx="1665514" cy="603288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CaixaDeTexto 49"/>
          <p:cNvSpPr txBox="1"/>
          <p:nvPr/>
        </p:nvSpPr>
        <p:spPr>
          <a:xfrm>
            <a:off x="3216410" y="4782816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(b) descritor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128" y="5517764"/>
            <a:ext cx="924138" cy="1245687"/>
          </a:xfrm>
          <a:prstGeom prst="rect">
            <a:avLst/>
          </a:prstGeom>
        </p:spPr>
      </p:pic>
      <p:sp>
        <p:nvSpPr>
          <p:cNvPr id="52" name="CaixaDeTexto 51"/>
          <p:cNvSpPr txBox="1"/>
          <p:nvPr/>
        </p:nvSpPr>
        <p:spPr>
          <a:xfrm>
            <a:off x="3216410" y="6795334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(n) descritor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037" y="3521186"/>
            <a:ext cx="924138" cy="1245687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037" y="1364205"/>
            <a:ext cx="924138" cy="1245687"/>
          </a:xfrm>
          <a:prstGeom prst="rect">
            <a:avLst/>
          </a:prstGeom>
        </p:spPr>
      </p:pic>
      <p:cxnSp>
        <p:nvCxnSpPr>
          <p:cNvPr id="56" name="Conector de seta reta 55"/>
          <p:cNvCxnSpPr/>
          <p:nvPr/>
        </p:nvCxnSpPr>
        <p:spPr>
          <a:xfrm>
            <a:off x="1681843" y="2857500"/>
            <a:ext cx="1665514" cy="1260374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Conector de seta reta 58"/>
          <p:cNvCxnSpPr/>
          <p:nvPr/>
        </p:nvCxnSpPr>
        <p:spPr>
          <a:xfrm flipV="1">
            <a:off x="1616210" y="2440023"/>
            <a:ext cx="1731147" cy="1041710"/>
          </a:xfrm>
          <a:prstGeom prst="straightConnector1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ector de seta reta 60"/>
          <p:cNvCxnSpPr/>
          <p:nvPr/>
        </p:nvCxnSpPr>
        <p:spPr>
          <a:xfrm>
            <a:off x="1649026" y="3464914"/>
            <a:ext cx="1630391" cy="719499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Conector de seta reta 62"/>
          <p:cNvCxnSpPr/>
          <p:nvPr/>
        </p:nvCxnSpPr>
        <p:spPr>
          <a:xfrm>
            <a:off x="1616210" y="4238274"/>
            <a:ext cx="1936918" cy="2100273"/>
          </a:xfrm>
          <a:prstGeom prst="straightConnector1">
            <a:avLst/>
          </a:prstGeom>
          <a:noFill/>
          <a:ln w="25400" cap="flat">
            <a:solidFill>
              <a:schemeClr val="accent3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onector de seta reta 64"/>
          <p:cNvCxnSpPr/>
          <p:nvPr/>
        </p:nvCxnSpPr>
        <p:spPr>
          <a:xfrm>
            <a:off x="1637385" y="4238274"/>
            <a:ext cx="1642032" cy="71136"/>
          </a:xfrm>
          <a:prstGeom prst="straightConnector1">
            <a:avLst/>
          </a:prstGeom>
          <a:noFill/>
          <a:ln w="25400" cap="flat">
            <a:solidFill>
              <a:schemeClr val="accent1">
                <a:lumMod val="75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8" name="Imagem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635" y="1500561"/>
            <a:ext cx="1144524" cy="851328"/>
          </a:xfrm>
          <a:prstGeom prst="rect">
            <a:avLst/>
          </a:prstGeom>
        </p:spPr>
      </p:pic>
      <p:sp>
        <p:nvSpPr>
          <p:cNvPr id="69" name="CaixaDeTexto 68"/>
          <p:cNvSpPr txBox="1"/>
          <p:nvPr/>
        </p:nvSpPr>
        <p:spPr>
          <a:xfrm>
            <a:off x="8071082" y="2400789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(a) objeto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71" name="CaixaDeTexto 70"/>
          <p:cNvSpPr txBox="1"/>
          <p:nvPr/>
        </p:nvSpPr>
        <p:spPr>
          <a:xfrm>
            <a:off x="8163067" y="4039918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(b) objeto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sp>
        <p:nvSpPr>
          <p:cNvPr id="73" name="CaixaDeTexto 72"/>
          <p:cNvSpPr txBox="1"/>
          <p:nvPr/>
        </p:nvSpPr>
        <p:spPr>
          <a:xfrm>
            <a:off x="8223482" y="5673036"/>
            <a:ext cx="159757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pt-BR" sz="20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sym typeface="Times New Roman"/>
              </a:rPr>
              <a:t>(n) objeto</a:t>
            </a:r>
            <a:endParaRPr kumimoji="0" lang="pt-BR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sym typeface="Times New Roman"/>
            </a:endParaRP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067" y="3127901"/>
            <a:ext cx="1144524" cy="851328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607" y="4821708"/>
            <a:ext cx="1144524" cy="851328"/>
          </a:xfrm>
          <a:prstGeom prst="rect">
            <a:avLst/>
          </a:prstGeom>
        </p:spPr>
      </p:pic>
      <p:sp>
        <p:nvSpPr>
          <p:cNvPr id="62" name="Retângulo 61"/>
          <p:cNvSpPr/>
          <p:nvPr/>
        </p:nvSpPr>
        <p:spPr>
          <a:xfrm>
            <a:off x="5501171" y="1848548"/>
            <a:ext cx="2027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Helvetica Neue Bold Condensed"/>
              </a:rPr>
              <a:t>c</a:t>
            </a:r>
            <a:r>
              <a:rPr lang="pt-BR" sz="2000" dirty="0" smtClean="0">
                <a:latin typeface="Helvetica Neue Bold Condensed"/>
              </a:rPr>
              <a:t>0f64717f4b...</a:t>
            </a:r>
            <a:endParaRPr lang="pt-BR" dirty="0">
              <a:latin typeface="Helvetica Neue Bold Condensed"/>
            </a:endParaRPr>
          </a:p>
        </p:txBody>
      </p:sp>
      <p:sp>
        <p:nvSpPr>
          <p:cNvPr id="78" name="Retângulo 77"/>
          <p:cNvSpPr/>
          <p:nvPr/>
        </p:nvSpPr>
        <p:spPr>
          <a:xfrm>
            <a:off x="5501171" y="3321131"/>
            <a:ext cx="2027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latin typeface="Helvetica Neue Bold Condensed"/>
              </a:rPr>
              <a:t>710e5ad0b6...</a:t>
            </a:r>
            <a:endParaRPr lang="pt-BR" dirty="0">
              <a:latin typeface="Helvetica Neue Bold Condensed"/>
            </a:endParaRPr>
          </a:p>
        </p:txBody>
      </p:sp>
      <p:sp>
        <p:nvSpPr>
          <p:cNvPr id="79" name="Retângulo 78"/>
          <p:cNvSpPr/>
          <p:nvPr/>
        </p:nvSpPr>
        <p:spPr>
          <a:xfrm>
            <a:off x="5501171" y="5047317"/>
            <a:ext cx="20278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latin typeface="Helvetica Neue Bold Condensed"/>
              </a:rPr>
              <a:t>22ebad8ddef...</a:t>
            </a:r>
            <a:endParaRPr lang="pt-BR" dirty="0">
              <a:latin typeface="Helvetica Neue Bold Condensed"/>
            </a:endParaRPr>
          </a:p>
        </p:txBody>
      </p:sp>
      <p:cxnSp>
        <p:nvCxnSpPr>
          <p:cNvPr id="80" name="Conector de seta reta 79"/>
          <p:cNvCxnSpPr/>
          <p:nvPr/>
        </p:nvCxnSpPr>
        <p:spPr>
          <a:xfrm>
            <a:off x="7356755" y="2018282"/>
            <a:ext cx="626774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Conector de seta reta 83"/>
          <p:cNvCxnSpPr/>
          <p:nvPr/>
        </p:nvCxnSpPr>
        <p:spPr>
          <a:xfrm>
            <a:off x="7356755" y="3500211"/>
            <a:ext cx="626774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Conector de seta reta 84"/>
          <p:cNvCxnSpPr/>
          <p:nvPr/>
        </p:nvCxnSpPr>
        <p:spPr>
          <a:xfrm>
            <a:off x="7356755" y="5193185"/>
            <a:ext cx="626774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ector de seta reta 80"/>
          <p:cNvCxnSpPr/>
          <p:nvPr/>
        </p:nvCxnSpPr>
        <p:spPr>
          <a:xfrm>
            <a:off x="4726431" y="2107371"/>
            <a:ext cx="687187" cy="0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ysDot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43615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err="1" smtClean="0">
                <a:solidFill>
                  <a:schemeClr val="tx1"/>
                </a:solidFill>
              </a:rPr>
              <a:t>NGAPPCommunicator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0" y="3853543"/>
            <a:ext cx="1471281" cy="1170894"/>
          </a:xfrm>
          <a:prstGeom prst="rect">
            <a:avLst/>
          </a:prstGeom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0" y="5704114"/>
            <a:ext cx="1471281" cy="1170894"/>
          </a:xfrm>
          <a:prstGeom prst="rect">
            <a:avLst/>
          </a:prstGeom>
        </p:spPr>
      </p:pic>
      <p:pic>
        <p:nvPicPr>
          <p:cNvPr id="86" name="Imagem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80" y="1885320"/>
            <a:ext cx="1471281" cy="1170894"/>
          </a:xfrm>
          <a:prstGeom prst="rect">
            <a:avLst/>
          </a:prstGeom>
        </p:spPr>
      </p:pic>
      <p:sp>
        <p:nvSpPr>
          <p:cNvPr id="87" name="CaixaDeTexto 86"/>
          <p:cNvSpPr txBox="1"/>
          <p:nvPr/>
        </p:nvSpPr>
        <p:spPr>
          <a:xfrm>
            <a:off x="676036" y="3044910"/>
            <a:ext cx="170793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Fabricante X</a:t>
            </a:r>
          </a:p>
        </p:txBody>
      </p:sp>
      <p:sp>
        <p:nvSpPr>
          <p:cNvPr id="88" name="CaixaDeTexto 87"/>
          <p:cNvSpPr txBox="1"/>
          <p:nvPr/>
        </p:nvSpPr>
        <p:spPr>
          <a:xfrm>
            <a:off x="701514" y="5047408"/>
            <a:ext cx="170793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Fabricante Y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702611" y="6861050"/>
            <a:ext cx="170793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Fabricante Z</a:t>
            </a:r>
          </a:p>
        </p:txBody>
      </p:sp>
      <p:sp>
        <p:nvSpPr>
          <p:cNvPr id="91" name="Retângulo 90"/>
          <p:cNvSpPr/>
          <p:nvPr/>
        </p:nvSpPr>
        <p:spPr>
          <a:xfrm>
            <a:off x="4653598" y="3248512"/>
            <a:ext cx="3160167" cy="1890848"/>
          </a:xfrm>
          <a:prstGeom prst="rect">
            <a:avLst/>
          </a:prstGeom>
          <a:solidFill>
            <a:srgbClr val="B7EFEE"/>
          </a:solidFill>
          <a:ln w="12700" cap="flat">
            <a:noFill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0639" marR="40639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" name="Conector de seta reta 91"/>
          <p:cNvCxnSpPr/>
          <p:nvPr/>
        </p:nvCxnSpPr>
        <p:spPr>
          <a:xfrm>
            <a:off x="7813765" y="4193936"/>
            <a:ext cx="211396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Conector reto 92"/>
          <p:cNvCxnSpPr/>
          <p:nvPr/>
        </p:nvCxnSpPr>
        <p:spPr>
          <a:xfrm>
            <a:off x="5956096" y="3228000"/>
            <a:ext cx="0" cy="1890848"/>
          </a:xfrm>
          <a:prstGeom prst="lin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CaixaDeTexto 93"/>
          <p:cNvSpPr txBox="1"/>
          <p:nvPr/>
        </p:nvSpPr>
        <p:spPr>
          <a:xfrm>
            <a:off x="7991016" y="3455279"/>
            <a:ext cx="17594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Mensagens</a:t>
            </a:r>
          </a:p>
          <a:p>
            <a:pPr algn="l" rtl="0" latinLnBrk="1" hangingPunct="0"/>
            <a:r>
              <a:rPr lang="fr-F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NovaGenesis</a:t>
            </a:r>
          </a:p>
        </p:txBody>
      </p:sp>
      <p:sp>
        <p:nvSpPr>
          <p:cNvPr id="95" name="CaixaDeTexto 94"/>
          <p:cNvSpPr txBox="1"/>
          <p:nvPr/>
        </p:nvSpPr>
        <p:spPr>
          <a:xfrm>
            <a:off x="4880582" y="4015353"/>
            <a:ext cx="104664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D-BUS</a:t>
            </a:r>
          </a:p>
        </p:txBody>
      </p:sp>
      <p:sp>
        <p:nvSpPr>
          <p:cNvPr id="96" name="CaixaDeTexto 95"/>
          <p:cNvSpPr txBox="1"/>
          <p:nvPr/>
        </p:nvSpPr>
        <p:spPr>
          <a:xfrm>
            <a:off x="6019199" y="3861464"/>
            <a:ext cx="188319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Pilha</a:t>
            </a:r>
          </a:p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NovaGenesis</a:t>
            </a:r>
          </a:p>
        </p:txBody>
      </p:sp>
      <p:sp>
        <p:nvSpPr>
          <p:cNvPr id="97" name="CaixaDeTexto 96"/>
          <p:cNvSpPr txBox="1"/>
          <p:nvPr/>
        </p:nvSpPr>
        <p:spPr>
          <a:xfrm>
            <a:off x="4880582" y="5214051"/>
            <a:ext cx="316016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NGAppCommunicator</a:t>
            </a:r>
          </a:p>
        </p:txBody>
      </p:sp>
      <p:cxnSp>
        <p:nvCxnSpPr>
          <p:cNvPr id="34" name="Conector angulado 33"/>
          <p:cNvCxnSpPr>
            <a:stCxn id="86" idx="3"/>
            <a:endCxn id="91" idx="1"/>
          </p:cNvCxnSpPr>
          <p:nvPr/>
        </p:nvCxnSpPr>
        <p:spPr>
          <a:xfrm>
            <a:off x="2228961" y="2470767"/>
            <a:ext cx="2424637" cy="1723169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Conector angulado 35"/>
          <p:cNvCxnSpPr>
            <a:stCxn id="31" idx="3"/>
            <a:endCxn id="91" idx="1"/>
          </p:cNvCxnSpPr>
          <p:nvPr/>
        </p:nvCxnSpPr>
        <p:spPr>
          <a:xfrm flipV="1">
            <a:off x="2238111" y="4193936"/>
            <a:ext cx="2415487" cy="245054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onector angulado 38"/>
          <p:cNvCxnSpPr>
            <a:stCxn id="83" idx="3"/>
            <a:endCxn id="91" idx="1"/>
          </p:cNvCxnSpPr>
          <p:nvPr/>
        </p:nvCxnSpPr>
        <p:spPr>
          <a:xfrm flipV="1">
            <a:off x="2238111" y="4193936"/>
            <a:ext cx="2415487" cy="2095625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8" name="Picture 2" descr="https://upload.wikimedia.org/wikipedia/commons/e/e4/HTML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51" y="4236321"/>
            <a:ext cx="550440" cy="60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831" y="2270705"/>
            <a:ext cx="694978" cy="469996"/>
          </a:xfrm>
          <a:prstGeom prst="rect">
            <a:avLst/>
          </a:prstGeom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729" y="6057003"/>
            <a:ext cx="847482" cy="6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72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err="1" smtClean="0">
                <a:solidFill>
                  <a:schemeClr val="tx1"/>
                </a:solidFill>
              </a:rPr>
              <a:t>NGAPPCommunicator</a:t>
            </a:r>
            <a:r>
              <a:rPr lang="pt-BR" sz="3600" cap="all" dirty="0" smtClean="0">
                <a:solidFill>
                  <a:schemeClr val="tx1"/>
                </a:solidFill>
              </a:rPr>
              <a:t> - Interfaces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sp>
        <p:nvSpPr>
          <p:cNvPr id="2" name="Retângulo 1"/>
          <p:cNvSpPr/>
          <p:nvPr/>
        </p:nvSpPr>
        <p:spPr>
          <a:xfrm>
            <a:off x="4653598" y="3248512"/>
            <a:ext cx="3160167" cy="1890848"/>
          </a:xfrm>
          <a:prstGeom prst="rect">
            <a:avLst/>
          </a:prstGeom>
          <a:solidFill>
            <a:srgbClr val="B7EFEE"/>
          </a:solidFill>
          <a:ln w="12700" cap="flat">
            <a:noFill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0639" marR="40639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627008" y="3584439"/>
            <a:ext cx="402659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ector de seta reta 56"/>
          <p:cNvCxnSpPr>
            <a:endCxn id="2" idx="1"/>
          </p:cNvCxnSpPr>
          <p:nvPr/>
        </p:nvCxnSpPr>
        <p:spPr>
          <a:xfrm>
            <a:off x="607345" y="4193936"/>
            <a:ext cx="404625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Conector de seta reta 57"/>
          <p:cNvCxnSpPr/>
          <p:nvPr/>
        </p:nvCxnSpPr>
        <p:spPr>
          <a:xfrm flipH="1">
            <a:off x="627007" y="4847181"/>
            <a:ext cx="402659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Conector de seta reta 19"/>
          <p:cNvCxnSpPr/>
          <p:nvPr/>
        </p:nvCxnSpPr>
        <p:spPr>
          <a:xfrm>
            <a:off x="7813765" y="4193936"/>
            <a:ext cx="211396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Conector reto 21"/>
          <p:cNvCxnSpPr/>
          <p:nvPr/>
        </p:nvCxnSpPr>
        <p:spPr>
          <a:xfrm>
            <a:off x="5956096" y="3228000"/>
            <a:ext cx="0" cy="1890848"/>
          </a:xfrm>
          <a:prstGeom prst="lin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CaixaDeTexto 63"/>
          <p:cNvSpPr txBox="1"/>
          <p:nvPr/>
        </p:nvSpPr>
        <p:spPr>
          <a:xfrm>
            <a:off x="757681" y="3044910"/>
            <a:ext cx="388807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SearchByLiteral (Palavra-chave)</a:t>
            </a:r>
          </a:p>
        </p:txBody>
      </p:sp>
      <p:sp>
        <p:nvSpPr>
          <p:cNvPr id="67" name="CaixaDeTexto 66"/>
          <p:cNvSpPr txBox="1"/>
          <p:nvPr/>
        </p:nvSpPr>
        <p:spPr>
          <a:xfrm>
            <a:off x="765522" y="3710409"/>
            <a:ext cx="29410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SearchByMurmur (SCN)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757681" y="4425722"/>
            <a:ext cx="294102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Complete (SCN’s)</a:t>
            </a:r>
          </a:p>
        </p:txBody>
      </p:sp>
      <p:sp>
        <p:nvSpPr>
          <p:cNvPr id="76" name="CaixaDeTexto 75"/>
          <p:cNvSpPr txBox="1"/>
          <p:nvPr/>
        </p:nvSpPr>
        <p:spPr>
          <a:xfrm>
            <a:off x="7991016" y="3455279"/>
            <a:ext cx="17594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Mensagens</a:t>
            </a:r>
          </a:p>
          <a:p>
            <a:pPr algn="l" rtl="0" latinLnBrk="1" hangingPunct="0"/>
            <a:r>
              <a:rPr lang="fr-F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NovaGenesis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4880582" y="4015353"/>
            <a:ext cx="104664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D-BUS</a:t>
            </a:r>
          </a:p>
        </p:txBody>
      </p:sp>
      <p:sp>
        <p:nvSpPr>
          <p:cNvPr id="82" name="CaixaDeTexto 81"/>
          <p:cNvSpPr txBox="1"/>
          <p:nvPr/>
        </p:nvSpPr>
        <p:spPr>
          <a:xfrm>
            <a:off x="6019199" y="3861464"/>
            <a:ext cx="1883192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Pilha</a:t>
            </a:r>
          </a:p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NovaGenesis</a:t>
            </a:r>
          </a:p>
        </p:txBody>
      </p:sp>
    </p:spTree>
    <p:extLst>
      <p:ext uri="{BB962C8B-B14F-4D97-AF65-F5344CB8AC3E}">
        <p14:creationId xmlns:p14="http://schemas.microsoft.com/office/powerpoint/2010/main" val="656417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smtClean="0">
                <a:solidFill>
                  <a:schemeClr val="tx1"/>
                </a:solidFill>
              </a:rPr>
              <a:t>experimento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sp>
        <p:nvSpPr>
          <p:cNvPr id="64" name="CaixaDeTexto 63"/>
          <p:cNvSpPr txBox="1"/>
          <p:nvPr/>
        </p:nvSpPr>
        <p:spPr>
          <a:xfrm>
            <a:off x="757681" y="2090668"/>
            <a:ext cx="7225848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Publicação de 11 páginas </a:t>
            </a:r>
            <a:r>
              <a:rPr lang="fr-FR" sz="2000" i="1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web</a:t>
            </a: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, cada uma possuí:</a:t>
            </a: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Três imagens</a:t>
            </a: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Repetição de 2 imagens de outra página</a:t>
            </a: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Textos aleatório</a:t>
            </a:r>
          </a:p>
          <a:p>
            <a:pPr marL="383539" indent="-342900" algn="l" rtl="0" latinLnBrk="1" hangingPunct="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 Bold Condensed"/>
              </a:rPr>
              <a:t>Sites nomeados de ‘Site Exemplo 01’ até ‘Site Exemplo 11’</a:t>
            </a:r>
            <a:endParaRPr lang="fr-FR"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58215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9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289" y="-8553"/>
            <a:ext cx="10992103" cy="824670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38"/>
          <p:cNvSpPr/>
          <p:nvPr/>
        </p:nvSpPr>
        <p:spPr>
          <a:xfrm>
            <a:off x="4173921" y="2887467"/>
            <a:ext cx="5651135" cy="2584011"/>
          </a:xfrm>
          <a:prstGeom prst="rect">
            <a:avLst/>
          </a:prstGeom>
          <a:solidFill>
            <a:srgbClr val="E06C00">
              <a:alpha val="76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1600" tIns="101600" rIns="101600" bIns="101600" anchor="ctr"/>
          <a:lstStyle/>
          <a:p>
            <a:pPr marL="0" marR="0" lvl="0" algn="l" defTabSz="584200">
              <a:defRPr sz="1800">
                <a:uFillTx/>
              </a:defRPr>
            </a:pPr>
            <a:endParaRPr sz="3600" cap="all" dirty="0">
              <a:solidFill>
                <a:schemeClr val="bg1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225143" y="2887467"/>
            <a:ext cx="4599914" cy="2570373"/>
          </a:xfrm>
          <a:prstGeom prst="rect">
            <a:avLst/>
          </a:prstGeom>
          <a:solidFill>
            <a:srgbClr val="E06C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1600" tIns="101600" rIns="101600" bIns="101600" anchor="ctr"/>
          <a:lstStyle/>
          <a:p>
            <a:pPr marL="0" marR="0" lvl="0" algn="l" defTabSz="584200">
              <a:defRPr sz="1800">
                <a:uFillTx/>
              </a:defRPr>
            </a:pPr>
            <a:r>
              <a:rPr sz="3600" cap="all" dirty="0" err="1">
                <a:solidFill>
                  <a:schemeClr val="bg1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NovaGenesis</a:t>
            </a:r>
            <a:endParaRPr sz="3600" cap="all" dirty="0">
              <a:solidFill>
                <a:schemeClr val="bg1"/>
              </a:solidFill>
              <a:latin typeface="Helvetica Neue Bold Condensed"/>
              <a:ea typeface="Helvetica Neue Bold Condensed"/>
              <a:cs typeface="Helvetica Neue Bold Condensed"/>
              <a:sym typeface="Helvetica Neue Bold Condensed"/>
            </a:endParaRPr>
          </a:p>
          <a:p>
            <a:pPr marL="0" marR="0" lvl="0" algn="l" defTabSz="584200">
              <a:defRPr sz="1800">
                <a:uFillTx/>
              </a:defRPr>
            </a:pPr>
            <a:r>
              <a:rPr sz="3600" cap="all" dirty="0">
                <a:solidFill>
                  <a:schemeClr val="bg1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Convergent Information Architecture</a:t>
            </a:r>
          </a:p>
        </p:txBody>
      </p:sp>
      <p:sp>
        <p:nvSpPr>
          <p:cNvPr id="139" name="Shape 139"/>
          <p:cNvSpPr/>
          <p:nvPr/>
        </p:nvSpPr>
        <p:spPr>
          <a:xfrm>
            <a:off x="4173921" y="5457839"/>
            <a:ext cx="5651135" cy="1213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01600" tIns="101600" rIns="101600" bIns="101600" anchor="ctr"/>
          <a:lstStyle/>
          <a:p>
            <a:pPr marL="0" marR="0" lvl="0" algn="ctr" defTabSz="457200">
              <a:defRPr>
                <a:solidFill>
                  <a:srgbClr val="FFFFFF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14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658" y="5745813"/>
            <a:ext cx="2312842" cy="6380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000120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smtClean="0">
                <a:solidFill>
                  <a:schemeClr val="tx1"/>
                </a:solidFill>
              </a:rPr>
              <a:t>Experimento - navegação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0" y="1373245"/>
            <a:ext cx="8508055" cy="58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6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smtClean="0">
                <a:solidFill>
                  <a:schemeClr val="tx1"/>
                </a:solidFill>
              </a:rPr>
              <a:t>Experimento - navegação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1" y="1301467"/>
            <a:ext cx="8598590" cy="62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13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smtClean="0">
                <a:solidFill>
                  <a:schemeClr val="tx1"/>
                </a:solidFill>
              </a:rPr>
              <a:t>Experimento - navegação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9" y="1238679"/>
            <a:ext cx="8662767" cy="61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52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smtClean="0">
                <a:solidFill>
                  <a:schemeClr val="tx1"/>
                </a:solidFill>
              </a:rPr>
              <a:t>Experimento - navegação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81" y="1173343"/>
            <a:ext cx="8705297" cy="61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53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600" cap="all" dirty="0" smtClean="0">
                <a:solidFill>
                  <a:schemeClr val="tx1"/>
                </a:solidFill>
              </a:rPr>
              <a:t>Experimento - navegação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85" y="1657007"/>
            <a:ext cx="8983329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182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3713151" y="3200826"/>
            <a:ext cx="3553063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4400" cap="all" dirty="0" smtClean="0">
                <a:solidFill>
                  <a:schemeClr val="tx1"/>
                </a:solidFill>
              </a:rPr>
              <a:t>conclusão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27540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50" y="2914650"/>
            <a:ext cx="10668000" cy="5245100"/>
          </a:xfrm>
          <a:prstGeom prst="rect">
            <a:avLst/>
          </a:prstGeom>
          <a:ln w="12700">
            <a:round/>
          </a:ln>
        </p:spPr>
      </p:pic>
      <p:sp>
        <p:nvSpPr>
          <p:cNvPr id="613" name="Shape 613"/>
          <p:cNvSpPr/>
          <p:nvPr/>
        </p:nvSpPr>
        <p:spPr>
          <a:xfrm>
            <a:off x="8978204" y="7870328"/>
            <a:ext cx="1344750" cy="225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9212" tIns="49212" rIns="49212" bIns="49212">
            <a:spAutoFit/>
          </a:bodyPr>
          <a:lstStyle>
            <a:lvl1pPr marL="0" marR="52028" indent="52028">
              <a:defRPr sz="8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800">
                <a:uFill>
                  <a:solidFill/>
                </a:uFill>
              </a:rPr>
              <a:t>© Antônio M. Alberti 2014</a:t>
            </a:r>
          </a:p>
        </p:txBody>
      </p:sp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4128062" y="3240423"/>
            <a:ext cx="5472576" cy="102289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>
                <a:solidFill>
                  <a:srgbClr val="FFFFFF"/>
                </a:solidFill>
                <a:latin typeface="Tahoma Negreta"/>
                <a:ea typeface="Tahoma Negreta"/>
                <a:cs typeface="Tahoma Negreta"/>
                <a:sym typeface="Tahoma Negret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FFFFFF"/>
                </a:solidFill>
                <a:uFill>
                  <a:solidFill>
                    <a:srgbClr val="0061FF"/>
                  </a:solidFill>
                </a:uFill>
              </a:rPr>
              <a:t>Obrigado!</a:t>
            </a:r>
          </a:p>
        </p:txBody>
      </p:sp>
      <p:sp>
        <p:nvSpPr>
          <p:cNvPr id="615" name="Shape 615"/>
          <p:cNvSpPr>
            <a:spLocks noGrp="1"/>
          </p:cNvSpPr>
          <p:nvPr>
            <p:ph type="body" idx="1"/>
          </p:nvPr>
        </p:nvSpPr>
        <p:spPr>
          <a:xfrm>
            <a:off x="4123530" y="677127"/>
            <a:ext cx="7234240" cy="10228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 indent="52028" algn="ctr">
              <a:buSzTx/>
              <a:buNone/>
              <a:defRPr sz="1800">
                <a:uFillTx/>
              </a:defRPr>
            </a:pPr>
            <a:r>
              <a:rPr sz="2600" dirty="0">
                <a:solidFill>
                  <a:srgbClr val="007AAA"/>
                </a:solidFill>
                <a:uFill>
                  <a:solidFill>
                    <a:srgbClr val="007AAA"/>
                  </a:solidFill>
                </a:uFill>
                <a:latin typeface="Tahoma Negreta"/>
                <a:ea typeface="Tahoma Negreta"/>
                <a:cs typeface="Tahoma Negreta"/>
                <a:sym typeface="Tahoma Negreta"/>
              </a:rPr>
              <a:t>Antonio Marcos </a:t>
            </a:r>
            <a:r>
              <a:rPr sz="2600" dirty="0" err="1">
                <a:solidFill>
                  <a:srgbClr val="007AAA"/>
                </a:solidFill>
                <a:uFill>
                  <a:solidFill>
                    <a:srgbClr val="007AAA"/>
                  </a:solidFill>
                </a:uFill>
                <a:latin typeface="Tahoma Negreta"/>
                <a:ea typeface="Tahoma Negreta"/>
                <a:cs typeface="Tahoma Negreta"/>
                <a:sym typeface="Tahoma Negreta"/>
              </a:rPr>
              <a:t>Alberti</a:t>
            </a:r>
            <a:endParaRPr sz="2600" dirty="0">
              <a:solidFill>
                <a:srgbClr val="007AAA"/>
              </a:solidFill>
              <a:uFill>
                <a:solidFill>
                  <a:srgbClr val="007AAA"/>
                </a:solidFill>
              </a:uFill>
              <a:latin typeface="Tahoma Negreta"/>
              <a:ea typeface="Tahoma Negreta"/>
              <a:cs typeface="Tahoma Negreta"/>
              <a:sym typeface="Tahoma Negreta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5760293" y="1590914"/>
            <a:ext cx="3274914" cy="768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1523" tIns="41523" rIns="41523" bIns="41523" anchor="ctr">
            <a:spAutoFit/>
          </a:bodyPr>
          <a:lstStyle/>
          <a:p>
            <a:pPr marL="0" marR="2457" lvl="0" indent="50800" defTabSz="914262">
              <a:spcBef>
                <a:spcPts val="600"/>
              </a:spcBef>
              <a:defRPr sz="1800">
                <a:uFillTx/>
              </a:defRPr>
            </a:pPr>
            <a:r>
              <a:rPr sz="1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ahoma Negreta"/>
                <a:ea typeface="Tahoma Negreta"/>
                <a:cs typeface="Tahoma Negreta"/>
                <a:sym typeface="Tahoma Negreta"/>
                <a:hlinkClick r:id="rId3"/>
              </a:rPr>
              <a:t>antonioalberti@gmail.com</a:t>
            </a:r>
            <a:endParaRPr sz="1200">
              <a:solidFill>
                <a:srgbClr val="4F7A28"/>
              </a:solidFill>
              <a:uFill>
                <a:solidFill>
                  <a:srgbClr val="4F7A28"/>
                </a:solidFill>
              </a:uFill>
              <a:latin typeface="Tahoma Negreta"/>
              <a:ea typeface="Tahoma Negreta"/>
              <a:cs typeface="Tahoma Negreta"/>
              <a:sym typeface="Tahoma Negreta"/>
            </a:endParaRPr>
          </a:p>
          <a:p>
            <a:pPr marL="0" marR="2457" lvl="0" indent="50800" defTabSz="914262">
              <a:spcBef>
                <a:spcPts val="600"/>
              </a:spcBef>
              <a:defRPr sz="1800">
                <a:uFillTx/>
              </a:defRPr>
            </a:pPr>
            <a:r>
              <a:rPr sz="12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ahoma Negreta"/>
                <a:ea typeface="Tahoma Negreta"/>
                <a:cs typeface="Tahoma Negreta"/>
                <a:sym typeface="Tahoma Negreta"/>
                <a:hlinkClick r:id="rId4"/>
              </a:rPr>
              <a:t>www.inatel.br/novagenesis</a:t>
            </a:r>
            <a:r>
              <a:rPr sz="1200">
                <a:solidFill>
                  <a:srgbClr val="4F7A28"/>
                </a:solidFill>
                <a:uFill>
                  <a:solidFill>
                    <a:srgbClr val="4F7A28"/>
                  </a:solidFill>
                </a:uFill>
                <a:latin typeface="Tahoma Negreta"/>
                <a:ea typeface="Tahoma Negreta"/>
                <a:cs typeface="Tahoma Negreta"/>
                <a:sym typeface="Tahoma Negreta"/>
              </a:rPr>
              <a:t> </a:t>
            </a:r>
            <a:endParaRPr sz="140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2457" lvl="0" indent="50800" defTabSz="914262">
              <a:spcBef>
                <a:spcPts val="600"/>
              </a:spcBef>
              <a:defRPr sz="1800">
                <a:uFillTx/>
              </a:defRPr>
            </a:pPr>
            <a:r>
              <a:rPr sz="1200">
                <a:solidFill>
                  <a:srgbClr val="4F7A28"/>
                </a:solidFill>
                <a:uFill>
                  <a:solidFill>
                    <a:srgbClr val="4F7A28"/>
                  </a:solidFill>
                </a:uFill>
                <a:latin typeface="Tahoma Negreta"/>
                <a:ea typeface="Tahoma Negreta"/>
                <a:cs typeface="Tahoma Negreta"/>
                <a:sym typeface="Tahoma Negreta"/>
              </a:rPr>
              <a:t>facebook.com/NovaGenesisArchitecture </a:t>
            </a:r>
          </a:p>
        </p:txBody>
      </p:sp>
      <p:grpSp>
        <p:nvGrpSpPr>
          <p:cNvPr id="620" name="Group 620"/>
          <p:cNvGrpSpPr/>
          <p:nvPr/>
        </p:nvGrpSpPr>
        <p:grpSpPr>
          <a:xfrm>
            <a:off x="1039014" y="776056"/>
            <a:ext cx="3585693" cy="1414519"/>
            <a:chOff x="0" y="0"/>
            <a:chExt cx="3585691" cy="1414518"/>
          </a:xfrm>
        </p:grpSpPr>
        <p:pic>
          <p:nvPicPr>
            <p:cNvPr id="617" name="image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884205"/>
              <a:ext cx="1808782" cy="4929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8" name="image10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983683" y="0"/>
              <a:ext cx="1602009" cy="1414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image6.jpg" descr="logo ICT Lab OFICIAL.jp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73313"/>
              <a:ext cx="1810203" cy="639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Nomeação</a:t>
            </a:r>
            <a:endParaRPr sz="3300" cap="all"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grpSp>
        <p:nvGrpSpPr>
          <p:cNvPr id="9" name="Group 144"/>
          <p:cNvGrpSpPr/>
          <p:nvPr/>
        </p:nvGrpSpPr>
        <p:grpSpPr>
          <a:xfrm>
            <a:off x="1803795" y="3666198"/>
            <a:ext cx="1082745" cy="1432904"/>
            <a:chOff x="0" y="0"/>
            <a:chExt cx="1082744" cy="1432903"/>
          </a:xfrm>
        </p:grpSpPr>
        <p:sp>
          <p:nvSpPr>
            <p:cNvPr id="10" name="Shape 142"/>
            <p:cNvSpPr/>
            <p:nvPr/>
          </p:nvSpPr>
          <p:spPr>
            <a:xfrm>
              <a:off x="0" y="5986"/>
              <a:ext cx="1082745" cy="1426918"/>
            </a:xfrm>
            <a:prstGeom prst="rect">
              <a:avLst/>
            </a:prstGeom>
            <a:solidFill>
              <a:srgbClr val="002452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endParaRPr/>
            </a:p>
          </p:txBody>
        </p:sp>
        <p:pic>
          <p:nvPicPr>
            <p:cNvPr id="11" name="image10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5915" y="0"/>
              <a:ext cx="950914" cy="137975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stA="50000" endPos="40000" dir="5400000" sy="-100000" algn="bl" rotWithShape="0"/>
            </a:effectLst>
          </p:spPr>
        </p:pic>
      </p:grpSp>
      <p:grpSp>
        <p:nvGrpSpPr>
          <p:cNvPr id="12" name="Group 148"/>
          <p:cNvGrpSpPr/>
          <p:nvPr/>
        </p:nvGrpSpPr>
        <p:grpSpPr>
          <a:xfrm>
            <a:off x="1513371" y="2440933"/>
            <a:ext cx="1258569" cy="872773"/>
            <a:chOff x="0" y="0"/>
            <a:chExt cx="1258568" cy="872772"/>
          </a:xfrm>
        </p:grpSpPr>
        <p:sp>
          <p:nvSpPr>
            <p:cNvPr id="13" name="Shape 146"/>
            <p:cNvSpPr/>
            <p:nvPr/>
          </p:nvSpPr>
          <p:spPr>
            <a:xfrm>
              <a:off x="0" y="0"/>
              <a:ext cx="1258568" cy="872772"/>
            </a:xfrm>
            <a:prstGeom prst="wedgeEllipseCallout">
              <a:avLst>
                <a:gd name="adj1" fmla="val 21355"/>
                <a:gd name="adj2" fmla="val 116689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" name="Shape 147"/>
            <p:cNvSpPr/>
            <p:nvPr/>
          </p:nvSpPr>
          <p:spPr>
            <a:xfrm>
              <a:off x="184313" y="297886"/>
              <a:ext cx="889942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0" marR="0" algn="ctr" defTabSz="674749">
                <a:def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Antony</a:t>
              </a:r>
            </a:p>
          </p:txBody>
        </p:sp>
      </p:grpSp>
      <p:grpSp>
        <p:nvGrpSpPr>
          <p:cNvPr id="15" name="Group 151"/>
          <p:cNvGrpSpPr/>
          <p:nvPr/>
        </p:nvGrpSpPr>
        <p:grpSpPr>
          <a:xfrm>
            <a:off x="7295454" y="1983988"/>
            <a:ext cx="2064914" cy="1329717"/>
            <a:chOff x="0" y="0"/>
            <a:chExt cx="2064912" cy="1329715"/>
          </a:xfrm>
        </p:grpSpPr>
        <p:sp>
          <p:nvSpPr>
            <p:cNvPr id="16" name="Shape 149"/>
            <p:cNvSpPr/>
            <p:nvPr/>
          </p:nvSpPr>
          <p:spPr>
            <a:xfrm>
              <a:off x="0" y="0"/>
              <a:ext cx="2064913" cy="1329716"/>
            </a:xfrm>
            <a:prstGeom prst="wedgeEllipseCallout">
              <a:avLst>
                <a:gd name="adj1" fmla="val 21437"/>
                <a:gd name="adj2" fmla="val 115625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" name="Shape 150"/>
            <p:cNvSpPr/>
            <p:nvPr/>
          </p:nvSpPr>
          <p:spPr>
            <a:xfrm>
              <a:off x="302399" y="556907"/>
              <a:ext cx="146011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0" marR="0" algn="ctr" defTabSz="674749">
                <a:defRPr sz="1800">
                  <a:uFillTx/>
                </a:defRPr>
              </a:pPr>
              <a:r>
                <a: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Image.jpg</a:t>
              </a:r>
            </a:p>
          </p:txBody>
        </p:sp>
      </p:grpSp>
      <p:grpSp>
        <p:nvGrpSpPr>
          <p:cNvPr id="18" name="Group 154"/>
          <p:cNvGrpSpPr/>
          <p:nvPr/>
        </p:nvGrpSpPr>
        <p:grpSpPr>
          <a:xfrm>
            <a:off x="1392561" y="5292118"/>
            <a:ext cx="1258569" cy="872774"/>
            <a:chOff x="0" y="0"/>
            <a:chExt cx="1258567" cy="872772"/>
          </a:xfrm>
        </p:grpSpPr>
        <p:sp>
          <p:nvSpPr>
            <p:cNvPr id="19" name="Shape 152"/>
            <p:cNvSpPr/>
            <p:nvPr/>
          </p:nvSpPr>
          <p:spPr>
            <a:xfrm>
              <a:off x="0" y="0"/>
              <a:ext cx="1258567" cy="872772"/>
            </a:xfrm>
            <a:prstGeom prst="wedgeEllipseCallout">
              <a:avLst>
                <a:gd name="adj1" fmla="val 20968"/>
                <a:gd name="adj2" fmla="val -117940"/>
              </a:avLst>
            </a:prstGeom>
            <a:solidFill>
              <a:srgbClr val="308B16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 sz="11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1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Shape 153"/>
            <p:cNvSpPr/>
            <p:nvPr/>
          </p:nvSpPr>
          <p:spPr>
            <a:xfrm>
              <a:off x="184312" y="159388"/>
              <a:ext cx="889943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0" marR="0" algn="ctr" defTabSz="674749">
                <a:def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AA180972…</a:t>
              </a:r>
            </a:p>
          </p:txBody>
        </p:sp>
      </p:grpSp>
      <p:grpSp>
        <p:nvGrpSpPr>
          <p:cNvPr id="21" name="Group 157"/>
          <p:cNvGrpSpPr/>
          <p:nvPr/>
        </p:nvGrpSpPr>
        <p:grpSpPr>
          <a:xfrm>
            <a:off x="7302524" y="5292118"/>
            <a:ext cx="1258570" cy="872774"/>
            <a:chOff x="0" y="0"/>
            <a:chExt cx="1258568" cy="872772"/>
          </a:xfrm>
        </p:grpSpPr>
        <p:sp>
          <p:nvSpPr>
            <p:cNvPr id="22" name="Shape 155"/>
            <p:cNvSpPr/>
            <p:nvPr/>
          </p:nvSpPr>
          <p:spPr>
            <a:xfrm>
              <a:off x="0" y="0"/>
              <a:ext cx="1258568" cy="872772"/>
            </a:xfrm>
            <a:prstGeom prst="wedgeEllipseCallout">
              <a:avLst>
                <a:gd name="adj1" fmla="val 20968"/>
                <a:gd name="adj2" fmla="val -117940"/>
              </a:avLst>
            </a:prstGeom>
            <a:solidFill>
              <a:srgbClr val="308B16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 sz="11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1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" name="Shape 156"/>
            <p:cNvSpPr/>
            <p:nvPr/>
          </p:nvSpPr>
          <p:spPr>
            <a:xfrm>
              <a:off x="184313" y="159388"/>
              <a:ext cx="889942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0" marR="0" algn="ctr" defTabSz="674749">
                <a:def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01011223…</a:t>
              </a:r>
            </a:p>
          </p:txBody>
        </p:sp>
      </p:grpSp>
      <p:sp>
        <p:nvSpPr>
          <p:cNvPr id="24" name="Shape 158"/>
          <p:cNvSpPr/>
          <p:nvPr/>
        </p:nvSpPr>
        <p:spPr>
          <a:xfrm>
            <a:off x="6036347" y="3652237"/>
            <a:ext cx="3488335" cy="1200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1523" tIns="41523" rIns="41523" bIns="41523" anchor="ctr">
            <a:spAutoFit/>
          </a:bodyPr>
          <a:lstStyle/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0101010101010101011010110001010010101010101010101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1010101011110100001010011111111110101010100000000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1001010101000101010101011111110000000000000000000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1010101010101010101000010010101010101010101010101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1111111010101010100001010010100101010100010101010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0100000100000010000000001000001000000100000010000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1110000010000000100000010110101111000011100000000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1111111010101010100001010010100101010100010101010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0100000100000010000000001000001000000100000010000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1110000010000000100000010110101111000011100000000</a:t>
            </a:r>
          </a:p>
          <a:p>
            <a:pPr marL="0" marR="0" algn="ctr" defTabSz="584200">
              <a:defRPr sz="1800">
                <a:uFillTx/>
              </a:defRPr>
            </a:pPr>
            <a:r>
              <a:rPr sz="7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1111111101111110111111011111101111101111101111111</a:t>
            </a:r>
          </a:p>
        </p:txBody>
      </p:sp>
      <p:pic>
        <p:nvPicPr>
          <p:cNvPr id="25" name="image11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39201" y="3951669"/>
            <a:ext cx="1733199" cy="1277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12.png" descr="Crystal_Project_Identity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6627" y="3804351"/>
            <a:ext cx="1432904" cy="143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age13.png" descr="Memory_stick_unmount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32706" y="2984252"/>
            <a:ext cx="2657476" cy="26574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" name="Group 164"/>
          <p:cNvGrpSpPr/>
          <p:nvPr/>
        </p:nvGrpSpPr>
        <p:grpSpPr>
          <a:xfrm>
            <a:off x="3629844" y="1983988"/>
            <a:ext cx="1915598" cy="1329718"/>
            <a:chOff x="0" y="0"/>
            <a:chExt cx="1915597" cy="1329716"/>
          </a:xfrm>
        </p:grpSpPr>
        <p:sp>
          <p:nvSpPr>
            <p:cNvPr id="29" name="Shape 162"/>
            <p:cNvSpPr/>
            <p:nvPr/>
          </p:nvSpPr>
          <p:spPr>
            <a:xfrm>
              <a:off x="0" y="0"/>
              <a:ext cx="1915598" cy="1329717"/>
            </a:xfrm>
            <a:prstGeom prst="wedgeEllipseCallout">
              <a:avLst>
                <a:gd name="adj1" fmla="val 26473"/>
                <a:gd name="adj2" fmla="val 111107"/>
              </a:avLst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0" name="Shape 163"/>
            <p:cNvSpPr/>
            <p:nvPr/>
          </p:nvSpPr>
          <p:spPr>
            <a:xfrm>
              <a:off x="280532" y="556908"/>
              <a:ext cx="1354533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0" marR="0" algn="ctr" defTabSz="674749">
                <a:defRPr sz="1800">
                  <a:uFillTx/>
                </a:defRPr>
              </a:pPr>
              <a:r>
                <a: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My Smartphone</a:t>
              </a:r>
            </a:p>
          </p:txBody>
        </p:sp>
      </p:grpSp>
      <p:grpSp>
        <p:nvGrpSpPr>
          <p:cNvPr id="31" name="Group 167"/>
          <p:cNvGrpSpPr/>
          <p:nvPr/>
        </p:nvGrpSpPr>
        <p:grpSpPr>
          <a:xfrm>
            <a:off x="3721162" y="5375164"/>
            <a:ext cx="1258569" cy="872774"/>
            <a:chOff x="0" y="0"/>
            <a:chExt cx="1258568" cy="872772"/>
          </a:xfrm>
        </p:grpSpPr>
        <p:sp>
          <p:nvSpPr>
            <p:cNvPr id="32" name="Shape 165"/>
            <p:cNvSpPr/>
            <p:nvPr/>
          </p:nvSpPr>
          <p:spPr>
            <a:xfrm>
              <a:off x="0" y="0"/>
              <a:ext cx="1258568" cy="872772"/>
            </a:xfrm>
            <a:prstGeom prst="wedgeEllipseCallout">
              <a:avLst>
                <a:gd name="adj1" fmla="val 20968"/>
                <a:gd name="adj2" fmla="val -117940"/>
              </a:avLst>
            </a:prstGeom>
            <a:solidFill>
              <a:srgbClr val="308B16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 sz="11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1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3" name="Shape 166"/>
            <p:cNvSpPr/>
            <p:nvPr/>
          </p:nvSpPr>
          <p:spPr>
            <a:xfrm>
              <a:off x="184313" y="159388"/>
              <a:ext cx="889942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0" marR="0" algn="ctr" defTabSz="674749">
                <a:def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BFEF1216…</a:t>
              </a:r>
            </a:p>
          </p:txBody>
        </p:sp>
      </p:grpSp>
      <p:pic>
        <p:nvPicPr>
          <p:cNvPr id="34" name="image14.png" descr="Crystal_Project_Sms_protocol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836992" y="4096909"/>
            <a:ext cx="1140347" cy="1140346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178"/>
          <p:cNvSpPr/>
          <p:nvPr/>
        </p:nvSpPr>
        <p:spPr>
          <a:xfrm>
            <a:off x="1298596" y="1576748"/>
            <a:ext cx="7638336" cy="397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0" marR="0" defTabSz="239171">
              <a:defRPr sz="1800">
                <a:uFillTx/>
              </a:defRPr>
            </a:pPr>
            <a:r>
              <a:rPr lang="pt-BR" sz="1800" b="1" dirty="0" smtClean="0">
                <a:uFillTx/>
                <a:latin typeface="Helvetica"/>
                <a:ea typeface="Helvetica"/>
                <a:cs typeface="Helvetica"/>
                <a:sym typeface="Helvetica"/>
              </a:rPr>
              <a:t>Nomes em Linguagem Natural: </a:t>
            </a:r>
            <a:r>
              <a:rPr lang="pt-BR" sz="1800" dirty="0" smtClean="0">
                <a:uFillTx/>
                <a:latin typeface="Helvetica"/>
                <a:ea typeface="Helvetica"/>
                <a:cs typeface="Helvetica"/>
                <a:sym typeface="Helvetica"/>
              </a:rPr>
              <a:t>Português, Inglês, etc.</a:t>
            </a:r>
            <a:endParaRPr sz="2000" dirty="0"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6" name="Shape 145"/>
          <p:cNvSpPr>
            <a:spLocks noGrp="1"/>
          </p:cNvSpPr>
          <p:nvPr>
            <p:ph type="body" idx="1"/>
          </p:nvPr>
        </p:nvSpPr>
        <p:spPr>
          <a:xfrm>
            <a:off x="757680" y="6385377"/>
            <a:ext cx="9579016" cy="92376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lvl="0" algn="l" defTabSz="254120">
              <a:defRPr sz="1800">
                <a:solidFill>
                  <a:srgbClr val="000000"/>
                </a:solidFill>
              </a:defRPr>
            </a:pPr>
            <a:r>
              <a:rPr lang="pt-BR" sz="2000" b="1" dirty="0" smtClean="0">
                <a:latin typeface="Helvetica"/>
                <a:ea typeface="Helvetica"/>
                <a:cs typeface="Helvetica"/>
                <a:sym typeface="Helvetica"/>
              </a:rPr>
              <a:t>Nomes </a:t>
            </a:r>
            <a:r>
              <a:rPr lang="pt-BR" sz="2000" b="1" dirty="0" err="1" smtClean="0">
                <a:latin typeface="Helvetica"/>
                <a:ea typeface="Helvetica"/>
                <a:cs typeface="Helvetica"/>
                <a:sym typeface="Helvetica"/>
              </a:rPr>
              <a:t>auto-certificáveis</a:t>
            </a:r>
            <a:r>
              <a:rPr lang="pt-BR" sz="2000" b="1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BR" sz="2000" dirty="0" smtClean="0">
                <a:latin typeface="Helvetica"/>
                <a:ea typeface="Helvetica"/>
                <a:cs typeface="Helvetica"/>
                <a:sym typeface="Helvetica"/>
              </a:rPr>
              <a:t>gerados a partir de padrões imutáveis.</a:t>
            </a:r>
            <a:endParaRPr sz="2000" dirty="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254120">
              <a:defRPr sz="1800">
                <a:solidFill>
                  <a:srgbClr val="000000"/>
                </a:solidFill>
              </a:defRPr>
            </a:pPr>
            <a:endParaRPr sz="2000" dirty="0"/>
          </a:p>
          <a:p>
            <a:pPr lvl="0" algn="l" defTabSz="242909">
              <a:defRPr sz="1800">
                <a:solidFill>
                  <a:srgbClr val="000000"/>
                </a:solidFill>
              </a:defRPr>
            </a:pPr>
            <a:r>
              <a:rPr lang="pt-BR" sz="2000" b="1" dirty="0" smtClean="0">
                <a:latin typeface="Helvetica"/>
                <a:ea typeface="Helvetica"/>
                <a:cs typeface="Helvetica"/>
                <a:sym typeface="Helvetica"/>
              </a:rPr>
              <a:t>Espaços de nomeação e resolução de nomes </a:t>
            </a:r>
            <a:r>
              <a:rPr lang="pt-BR" sz="2000" dirty="0" smtClean="0">
                <a:latin typeface="Helvetica"/>
                <a:ea typeface="Helvetica"/>
                <a:cs typeface="Helvetica"/>
                <a:sym typeface="Helvetica"/>
              </a:rPr>
              <a:t>permitem representar relacionamentos.</a:t>
            </a:r>
            <a:endParaRPr sz="2000"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78573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Identificação e localização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grpSp>
        <p:nvGrpSpPr>
          <p:cNvPr id="8" name="Group 182"/>
          <p:cNvGrpSpPr/>
          <p:nvPr/>
        </p:nvGrpSpPr>
        <p:grpSpPr>
          <a:xfrm>
            <a:off x="5519546" y="3614054"/>
            <a:ext cx="2155205" cy="1470526"/>
            <a:chOff x="0" y="0"/>
            <a:chExt cx="2155203" cy="1470524"/>
          </a:xfrm>
        </p:grpSpPr>
        <p:pic>
          <p:nvPicPr>
            <p:cNvPr id="9" name="image11.jpe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6472" y="114188"/>
              <a:ext cx="1802259" cy="1013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15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155205" cy="14705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Shape 183"/>
          <p:cNvSpPr/>
          <p:nvPr/>
        </p:nvSpPr>
        <p:spPr>
          <a:xfrm flipV="1">
            <a:off x="4551390" y="3609046"/>
            <a:ext cx="1252825" cy="359111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37369" tIns="37369" rIns="37369" bIns="37369"/>
          <a:lstStyle/>
          <a:p>
            <a:pPr marL="0" marR="0" defTabSz="457200">
              <a:defRPr sz="10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Shape 184"/>
          <p:cNvSpPr/>
          <p:nvPr/>
        </p:nvSpPr>
        <p:spPr>
          <a:xfrm>
            <a:off x="4551390" y="4516169"/>
            <a:ext cx="1252825" cy="301153"/>
          </a:xfrm>
          <a:prstGeom prst="line">
            <a:avLst/>
          </a:prstGeom>
          <a:ln w="3175">
            <a:solidFill>
              <a:srgbClr val="FFFFFF"/>
            </a:solidFill>
            <a:miter lim="400000"/>
          </a:ln>
        </p:spPr>
        <p:txBody>
          <a:bodyPr lIns="37369" tIns="37369" rIns="37369" bIns="37369"/>
          <a:lstStyle/>
          <a:p>
            <a:pPr marL="0" marR="0" defTabSz="457200">
              <a:defRPr sz="10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000"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3" name="image12.png" descr="Crystal_Project_Identity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67334" y="2680951"/>
            <a:ext cx="2328526" cy="2328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14.png" descr="Crystal_Project_Sms_protocol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852085" y="3715542"/>
            <a:ext cx="1140346" cy="11403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 196"/>
          <p:cNvGrpSpPr/>
          <p:nvPr/>
        </p:nvGrpSpPr>
        <p:grpSpPr>
          <a:xfrm>
            <a:off x="2111524" y="1698558"/>
            <a:ext cx="1258569" cy="872773"/>
            <a:chOff x="0" y="0"/>
            <a:chExt cx="1258568" cy="872772"/>
          </a:xfrm>
        </p:grpSpPr>
        <p:sp>
          <p:nvSpPr>
            <p:cNvPr id="16" name="Shape 194"/>
            <p:cNvSpPr/>
            <p:nvPr/>
          </p:nvSpPr>
          <p:spPr>
            <a:xfrm>
              <a:off x="0" y="0"/>
              <a:ext cx="1258568" cy="872772"/>
            </a:xfrm>
            <a:prstGeom prst="wedgeEllipseCallout">
              <a:avLst>
                <a:gd name="adj1" fmla="val 21355"/>
                <a:gd name="adj2" fmla="val 116689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" name="Shape 195"/>
            <p:cNvSpPr/>
            <p:nvPr/>
          </p:nvSpPr>
          <p:spPr>
            <a:xfrm>
              <a:off x="184313" y="297886"/>
              <a:ext cx="889942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0" marR="0" algn="ctr" defTabSz="674749">
                <a:def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Antony</a:t>
              </a:r>
            </a:p>
          </p:txBody>
        </p:sp>
      </p:grpSp>
      <p:grpSp>
        <p:nvGrpSpPr>
          <p:cNvPr id="18" name="Group 199"/>
          <p:cNvGrpSpPr/>
          <p:nvPr/>
        </p:nvGrpSpPr>
        <p:grpSpPr>
          <a:xfrm>
            <a:off x="1838808" y="5130644"/>
            <a:ext cx="1258569" cy="872774"/>
            <a:chOff x="0" y="0"/>
            <a:chExt cx="1258567" cy="872772"/>
          </a:xfrm>
        </p:grpSpPr>
        <p:sp>
          <p:nvSpPr>
            <p:cNvPr id="19" name="Shape 197"/>
            <p:cNvSpPr/>
            <p:nvPr/>
          </p:nvSpPr>
          <p:spPr>
            <a:xfrm>
              <a:off x="0" y="0"/>
              <a:ext cx="1258567" cy="872772"/>
            </a:xfrm>
            <a:prstGeom prst="wedgeEllipseCallout">
              <a:avLst>
                <a:gd name="adj1" fmla="val 20968"/>
                <a:gd name="adj2" fmla="val -117940"/>
              </a:avLst>
            </a:prstGeom>
            <a:solidFill>
              <a:srgbClr val="308B16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 sz="11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1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Shape 198"/>
            <p:cNvSpPr/>
            <p:nvPr/>
          </p:nvSpPr>
          <p:spPr>
            <a:xfrm>
              <a:off x="184312" y="159388"/>
              <a:ext cx="889943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0" marR="0" algn="ctr" defTabSz="674749">
                <a:def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AA180972…</a:t>
              </a:r>
            </a:p>
          </p:txBody>
        </p:sp>
      </p:grpSp>
      <p:grpSp>
        <p:nvGrpSpPr>
          <p:cNvPr id="21" name="Group 202"/>
          <p:cNvGrpSpPr/>
          <p:nvPr/>
        </p:nvGrpSpPr>
        <p:grpSpPr>
          <a:xfrm>
            <a:off x="3545109" y="5346701"/>
            <a:ext cx="1258569" cy="872774"/>
            <a:chOff x="0" y="0"/>
            <a:chExt cx="1258568" cy="872772"/>
          </a:xfrm>
        </p:grpSpPr>
        <p:sp>
          <p:nvSpPr>
            <p:cNvPr id="22" name="Shape 200"/>
            <p:cNvSpPr/>
            <p:nvPr/>
          </p:nvSpPr>
          <p:spPr>
            <a:xfrm>
              <a:off x="0" y="0"/>
              <a:ext cx="1258568" cy="872772"/>
            </a:xfrm>
            <a:prstGeom prst="wedgeEllipseCallout">
              <a:avLst>
                <a:gd name="adj1" fmla="val 20968"/>
                <a:gd name="adj2" fmla="val -117940"/>
              </a:avLst>
            </a:prstGeom>
            <a:solidFill>
              <a:srgbClr val="308B16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 sz="11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1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" name="Shape 201"/>
            <p:cNvSpPr/>
            <p:nvPr/>
          </p:nvSpPr>
          <p:spPr>
            <a:xfrm>
              <a:off x="184313" y="159388"/>
              <a:ext cx="889942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0" marR="0" algn="ctr" defTabSz="674749">
                <a:def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BFEF1216…</a:t>
              </a:r>
            </a:p>
          </p:txBody>
        </p:sp>
      </p:grpSp>
      <p:grpSp>
        <p:nvGrpSpPr>
          <p:cNvPr id="24" name="Group 205"/>
          <p:cNvGrpSpPr/>
          <p:nvPr/>
        </p:nvGrpSpPr>
        <p:grpSpPr>
          <a:xfrm>
            <a:off x="4168398" y="1895013"/>
            <a:ext cx="1915598" cy="1329717"/>
            <a:chOff x="0" y="0"/>
            <a:chExt cx="1915597" cy="1329716"/>
          </a:xfrm>
        </p:grpSpPr>
        <p:sp>
          <p:nvSpPr>
            <p:cNvPr id="25" name="Shape 203"/>
            <p:cNvSpPr/>
            <p:nvPr/>
          </p:nvSpPr>
          <p:spPr>
            <a:xfrm>
              <a:off x="0" y="0"/>
              <a:ext cx="1915598" cy="1329717"/>
            </a:xfrm>
            <a:prstGeom prst="wedgeEllipseCallout">
              <a:avLst>
                <a:gd name="adj1" fmla="val -45315"/>
                <a:gd name="adj2" fmla="val 106481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" name="Shape 204"/>
            <p:cNvSpPr/>
            <p:nvPr/>
          </p:nvSpPr>
          <p:spPr>
            <a:xfrm>
              <a:off x="280532" y="556908"/>
              <a:ext cx="1354533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0" marR="0" algn="ctr" defTabSz="674749">
                <a:defRPr sz="1800">
                  <a:uFillTx/>
                </a:defRPr>
              </a:pPr>
              <a:r>
                <a: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My Smartphone</a:t>
              </a:r>
            </a:p>
          </p:txBody>
        </p:sp>
      </p:grpSp>
      <p:grpSp>
        <p:nvGrpSpPr>
          <p:cNvPr id="27" name="Group 208"/>
          <p:cNvGrpSpPr/>
          <p:nvPr/>
        </p:nvGrpSpPr>
        <p:grpSpPr>
          <a:xfrm>
            <a:off x="6916201" y="2003613"/>
            <a:ext cx="2064914" cy="1329717"/>
            <a:chOff x="0" y="0"/>
            <a:chExt cx="2064912" cy="1329715"/>
          </a:xfrm>
        </p:grpSpPr>
        <p:sp>
          <p:nvSpPr>
            <p:cNvPr id="28" name="Shape 206"/>
            <p:cNvSpPr/>
            <p:nvPr/>
          </p:nvSpPr>
          <p:spPr>
            <a:xfrm>
              <a:off x="0" y="0"/>
              <a:ext cx="2064913" cy="1329716"/>
            </a:xfrm>
            <a:prstGeom prst="wedgeEllipseCallout">
              <a:avLst>
                <a:gd name="adj1" fmla="val -39298"/>
                <a:gd name="adj2" fmla="val 90517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" name="Shape 207"/>
            <p:cNvSpPr/>
            <p:nvPr/>
          </p:nvSpPr>
          <p:spPr>
            <a:xfrm>
              <a:off x="302399" y="556907"/>
              <a:ext cx="1460114" cy="215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marL="0" marR="0" algn="ctr" defTabSz="674749">
                <a:defRPr sz="1800">
                  <a:uFillTx/>
                </a:defRPr>
              </a:pPr>
              <a:r>
                <a: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rPr>
                <a:t>Image.jpg</a:t>
              </a:r>
            </a:p>
          </p:txBody>
        </p:sp>
      </p:grpSp>
      <p:grpSp>
        <p:nvGrpSpPr>
          <p:cNvPr id="30" name="Group 211"/>
          <p:cNvGrpSpPr/>
          <p:nvPr/>
        </p:nvGrpSpPr>
        <p:grpSpPr>
          <a:xfrm>
            <a:off x="5831071" y="5248243"/>
            <a:ext cx="1258570" cy="872774"/>
            <a:chOff x="0" y="0"/>
            <a:chExt cx="1258568" cy="872772"/>
          </a:xfrm>
        </p:grpSpPr>
        <p:sp>
          <p:nvSpPr>
            <p:cNvPr id="31" name="Shape 209"/>
            <p:cNvSpPr/>
            <p:nvPr/>
          </p:nvSpPr>
          <p:spPr>
            <a:xfrm>
              <a:off x="0" y="0"/>
              <a:ext cx="1258568" cy="872772"/>
            </a:xfrm>
            <a:prstGeom prst="wedgeEllipseCallout">
              <a:avLst>
                <a:gd name="adj1" fmla="val 20968"/>
                <a:gd name="adj2" fmla="val -117940"/>
              </a:avLst>
            </a:prstGeom>
            <a:solidFill>
              <a:srgbClr val="308B16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674749">
                <a:defRPr sz="11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1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2" name="Shape 210"/>
            <p:cNvSpPr/>
            <p:nvPr/>
          </p:nvSpPr>
          <p:spPr>
            <a:xfrm>
              <a:off x="184313" y="159388"/>
              <a:ext cx="889942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marL="0" marR="0" algn="ctr" defTabSz="674749">
                <a:defRPr sz="14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sz="1800" b="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01011223…</a:t>
              </a:r>
            </a:p>
          </p:txBody>
        </p:sp>
      </p:grpSp>
      <p:sp>
        <p:nvSpPr>
          <p:cNvPr id="33" name="Shape 212"/>
          <p:cNvSpPr/>
          <p:nvPr/>
        </p:nvSpPr>
        <p:spPr>
          <a:xfrm flipV="1">
            <a:off x="4680891" y="3650715"/>
            <a:ext cx="890612" cy="216447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" name="Shape 213"/>
          <p:cNvSpPr/>
          <p:nvPr/>
        </p:nvSpPr>
        <p:spPr>
          <a:xfrm>
            <a:off x="4680891" y="4368988"/>
            <a:ext cx="890612" cy="488228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0782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descoberta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35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1069" y="2523402"/>
            <a:ext cx="1802270" cy="186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Nuvola_devices_table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24729" y="5035623"/>
            <a:ext cx="1862852" cy="186285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220"/>
          <p:cNvSpPr/>
          <p:nvPr/>
        </p:nvSpPr>
        <p:spPr>
          <a:xfrm>
            <a:off x="1041542" y="3017336"/>
            <a:ext cx="689554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Antony</a:t>
            </a:r>
          </a:p>
        </p:txBody>
      </p:sp>
      <p:sp>
        <p:nvSpPr>
          <p:cNvPr id="38" name="Shape 221"/>
          <p:cNvSpPr/>
          <p:nvPr/>
        </p:nvSpPr>
        <p:spPr>
          <a:xfrm>
            <a:off x="4075701" y="3130363"/>
            <a:ext cx="668291" cy="3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sz="18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App</a:t>
            </a:r>
            <a:r>
              <a:rPr sz="20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1</a:t>
            </a:r>
          </a:p>
        </p:txBody>
      </p:sp>
      <p:sp>
        <p:nvSpPr>
          <p:cNvPr id="39" name="Shape 222"/>
          <p:cNvSpPr/>
          <p:nvPr/>
        </p:nvSpPr>
        <p:spPr>
          <a:xfrm>
            <a:off x="4442025" y="5585800"/>
            <a:ext cx="610306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App 2</a:t>
            </a:r>
          </a:p>
        </p:txBody>
      </p:sp>
      <p:sp>
        <p:nvSpPr>
          <p:cNvPr id="40" name="Shape 223"/>
          <p:cNvSpPr/>
          <p:nvPr/>
        </p:nvSpPr>
        <p:spPr>
          <a:xfrm>
            <a:off x="8658009" y="4375022"/>
            <a:ext cx="768395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Scalifax</a:t>
            </a:r>
          </a:p>
        </p:txBody>
      </p:sp>
      <p:pic>
        <p:nvPicPr>
          <p:cNvPr id="41" name="image17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16204" y="3128833"/>
            <a:ext cx="474077" cy="35555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225"/>
          <p:cNvSpPr/>
          <p:nvPr/>
        </p:nvSpPr>
        <p:spPr>
          <a:xfrm>
            <a:off x="2546409" y="4375022"/>
            <a:ext cx="1472077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My smartphone</a:t>
            </a:r>
          </a:p>
        </p:txBody>
      </p:sp>
      <p:sp>
        <p:nvSpPr>
          <p:cNvPr id="43" name="Shape 226"/>
          <p:cNvSpPr/>
          <p:nvPr/>
        </p:nvSpPr>
        <p:spPr>
          <a:xfrm>
            <a:off x="2909881" y="6736300"/>
            <a:ext cx="892550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My tablet</a:t>
            </a:r>
          </a:p>
        </p:txBody>
      </p:sp>
      <p:pic>
        <p:nvPicPr>
          <p:cNvPr id="44" name="image18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72341" y="4907281"/>
            <a:ext cx="539622" cy="70101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pic>
        <p:nvPicPr>
          <p:cNvPr id="45" name="image19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81326" y="5111074"/>
            <a:ext cx="521653" cy="29343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229"/>
          <p:cNvSpPr/>
          <p:nvPr/>
        </p:nvSpPr>
        <p:spPr>
          <a:xfrm>
            <a:off x="8761760" y="1712177"/>
            <a:ext cx="1344758" cy="537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sz="1600" dirty="0" smtClean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My </a:t>
            </a:r>
            <a:r>
              <a:rPr sz="16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photos </a:t>
            </a:r>
          </a:p>
          <a:p>
            <a:pPr marL="0" marR="0" algn="ctr" defTabSz="825500">
              <a:defRPr sz="1800">
                <a:uFillTx/>
              </a:defRPr>
            </a:pPr>
            <a:r>
              <a:rPr sz="16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repository app</a:t>
            </a:r>
          </a:p>
        </p:txBody>
      </p:sp>
      <p:pic>
        <p:nvPicPr>
          <p:cNvPr id="47" name="image18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53835" y="2457548"/>
            <a:ext cx="539623" cy="701017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grpSp>
        <p:nvGrpSpPr>
          <p:cNvPr id="48" name="Group 235"/>
          <p:cNvGrpSpPr/>
          <p:nvPr/>
        </p:nvGrpSpPr>
        <p:grpSpPr>
          <a:xfrm>
            <a:off x="4393733" y="3835119"/>
            <a:ext cx="2240517" cy="1311093"/>
            <a:chOff x="0" y="0"/>
            <a:chExt cx="2240515" cy="1311091"/>
          </a:xfrm>
        </p:grpSpPr>
        <p:sp>
          <p:nvSpPr>
            <p:cNvPr id="49" name="Shape 233"/>
            <p:cNvSpPr/>
            <p:nvPr/>
          </p:nvSpPr>
          <p:spPr>
            <a:xfrm>
              <a:off x="0" y="0"/>
              <a:ext cx="2240515" cy="1311091"/>
            </a:xfrm>
            <a:prstGeom prst="wedgeEllipseCallout">
              <a:avLst>
                <a:gd name="adj1" fmla="val -72946"/>
                <a:gd name="adj2" fmla="val 77401"/>
              </a:avLst>
            </a:prstGeom>
            <a:blipFill rotWithShape="1">
              <a:blip r:embed="rId9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8255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0" name="Shape 234"/>
            <p:cNvSpPr/>
            <p:nvPr/>
          </p:nvSpPr>
          <p:spPr>
            <a:xfrm>
              <a:off x="328115" y="217688"/>
              <a:ext cx="1584285" cy="875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145" tIns="22145" rIns="22145" bIns="22145" numCol="1" anchor="ctr">
              <a:spAutoFit/>
            </a:bodyPr>
            <a:lstStyle>
              <a:lvl1pPr marL="0" marR="0" algn="ctr" defTabSz="825500">
                <a:defRPr sz="18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rPr lang="pt-BR" dirty="0">
                  <a:solidFill>
                    <a:schemeClr val="bg1"/>
                  </a:solidFill>
                </a:rPr>
                <a:t>Eu </a:t>
              </a:r>
              <a:r>
                <a:rPr lang="pt-BR" dirty="0" err="1">
                  <a:solidFill>
                    <a:schemeClr val="bg1"/>
                  </a:solidFill>
                </a:rPr>
                <a:t>tenhos</a:t>
              </a:r>
              <a:r>
                <a:rPr lang="pt-BR" dirty="0">
                  <a:solidFill>
                    <a:schemeClr val="bg1"/>
                  </a:solidFill>
                </a:rPr>
                <a:t> as fotos do Antony!</a:t>
              </a:r>
            </a:p>
          </p:txBody>
        </p:sp>
      </p:grpSp>
      <p:grpSp>
        <p:nvGrpSpPr>
          <p:cNvPr id="51" name="Group 238"/>
          <p:cNvGrpSpPr/>
          <p:nvPr/>
        </p:nvGrpSpPr>
        <p:grpSpPr>
          <a:xfrm>
            <a:off x="6445458" y="1418154"/>
            <a:ext cx="2171139" cy="1326405"/>
            <a:chOff x="0" y="0"/>
            <a:chExt cx="2171138" cy="1326403"/>
          </a:xfrm>
        </p:grpSpPr>
        <p:sp>
          <p:nvSpPr>
            <p:cNvPr id="52" name="Shape 236"/>
            <p:cNvSpPr/>
            <p:nvPr/>
          </p:nvSpPr>
          <p:spPr>
            <a:xfrm>
              <a:off x="0" y="0"/>
              <a:ext cx="2171138" cy="1326403"/>
            </a:xfrm>
            <a:prstGeom prst="wedgeEllipseCallout">
              <a:avLst>
                <a:gd name="adj1" fmla="val 77872"/>
                <a:gd name="adj2" fmla="val 65828"/>
              </a:avLst>
            </a:prstGeom>
            <a:blipFill rotWithShape="1">
              <a:blip r:embed="rId9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8255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3" name="Shape 237"/>
            <p:cNvSpPr/>
            <p:nvPr/>
          </p:nvSpPr>
          <p:spPr>
            <a:xfrm>
              <a:off x="317955" y="225343"/>
              <a:ext cx="1535227" cy="875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145" tIns="22145" rIns="22145" bIns="22145" numCol="1" anchor="ctr">
              <a:spAutoFit/>
            </a:bodyPr>
            <a:lstStyle>
              <a:lvl1pPr marL="0" marR="0" algn="ctr" defTabSz="825500">
                <a:defRPr sz="18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rPr lang="pt-BR" dirty="0" smtClean="0">
                  <a:solidFill>
                    <a:schemeClr val="bg1"/>
                  </a:solidFill>
                </a:rPr>
                <a:t>Eu armazenei as fotos do Antony</a:t>
              </a:r>
              <a:r>
                <a:rPr dirty="0" smtClean="0">
                  <a:solidFill>
                    <a:schemeClr val="bg1"/>
                  </a:solidFill>
                </a:rPr>
                <a:t>!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pic>
        <p:nvPicPr>
          <p:cNvPr id="54" name="image12.png" descr="Crystal_Project_Identity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69825" y="3465221"/>
            <a:ext cx="1432904" cy="143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14.png" descr="Crystal_Project_Sms_protocol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608281" y="3007723"/>
            <a:ext cx="1140346" cy="1140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18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78453" y="2956104"/>
            <a:ext cx="539624" cy="70101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grpSp>
        <p:nvGrpSpPr>
          <p:cNvPr id="57" name="Group 244"/>
          <p:cNvGrpSpPr/>
          <p:nvPr/>
        </p:nvGrpSpPr>
        <p:grpSpPr>
          <a:xfrm>
            <a:off x="3289533" y="1541912"/>
            <a:ext cx="2240518" cy="1311093"/>
            <a:chOff x="0" y="0"/>
            <a:chExt cx="2240516" cy="1311091"/>
          </a:xfrm>
        </p:grpSpPr>
        <p:sp>
          <p:nvSpPr>
            <p:cNvPr id="58" name="Shape 242"/>
            <p:cNvSpPr/>
            <p:nvPr/>
          </p:nvSpPr>
          <p:spPr>
            <a:xfrm>
              <a:off x="0" y="0"/>
              <a:ext cx="2240516" cy="1311091"/>
            </a:xfrm>
            <a:prstGeom prst="wedgeEllipseCallout">
              <a:avLst>
                <a:gd name="adj1" fmla="val -34718"/>
                <a:gd name="adj2" fmla="val 85013"/>
              </a:avLst>
            </a:prstGeom>
            <a:blipFill rotWithShape="1">
              <a:blip r:embed="rId9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8255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Shape 243"/>
            <p:cNvSpPr/>
            <p:nvPr/>
          </p:nvSpPr>
          <p:spPr>
            <a:xfrm>
              <a:off x="328116" y="217688"/>
              <a:ext cx="1584284" cy="875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145" tIns="22145" rIns="22145" bIns="22145" numCol="1" anchor="ctr">
              <a:spAutoFit/>
            </a:bodyPr>
            <a:lstStyle>
              <a:lvl1pPr marL="0" marR="0" algn="ctr" defTabSz="825500">
                <a:defRPr sz="18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rPr lang="pt-BR" dirty="0" smtClean="0">
                  <a:solidFill>
                    <a:schemeClr val="bg1"/>
                  </a:solidFill>
                </a:rPr>
                <a:t>Eu </a:t>
              </a:r>
              <a:r>
                <a:rPr lang="pt-BR" dirty="0" err="1" smtClean="0">
                  <a:solidFill>
                    <a:schemeClr val="bg1"/>
                  </a:solidFill>
                </a:rPr>
                <a:t>tenhos</a:t>
              </a:r>
              <a:r>
                <a:rPr lang="pt-BR" dirty="0" smtClean="0">
                  <a:solidFill>
                    <a:schemeClr val="bg1"/>
                  </a:solidFill>
                </a:rPr>
                <a:t> as fotos do Antony</a:t>
              </a:r>
              <a:r>
                <a:rPr dirty="0" smtClean="0">
                  <a:solidFill>
                    <a:schemeClr val="bg1"/>
                  </a:solidFill>
                </a:rPr>
                <a:t>!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pic>
        <p:nvPicPr>
          <p:cNvPr id="60" name="image17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35302" y="3129067"/>
            <a:ext cx="474078" cy="3555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75518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negociação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33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497" y="2898372"/>
            <a:ext cx="1802270" cy="186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Nuvola_devices_table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7157" y="5410593"/>
            <a:ext cx="1862852" cy="186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18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14769" y="5282251"/>
            <a:ext cx="539622" cy="70101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pic>
        <p:nvPicPr>
          <p:cNvPr id="63" name="image19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23754" y="5486044"/>
            <a:ext cx="521653" cy="293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18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16763" y="3184593"/>
            <a:ext cx="539623" cy="701017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grpSp>
        <p:nvGrpSpPr>
          <p:cNvPr id="65" name="Group 261"/>
          <p:cNvGrpSpPr/>
          <p:nvPr/>
        </p:nvGrpSpPr>
        <p:grpSpPr>
          <a:xfrm>
            <a:off x="491269" y="6138546"/>
            <a:ext cx="2240517" cy="1311093"/>
            <a:chOff x="-3352800" y="2019300"/>
            <a:chExt cx="2240515" cy="1311091"/>
          </a:xfrm>
        </p:grpSpPr>
        <p:sp>
          <p:nvSpPr>
            <p:cNvPr id="66" name="Shape 259"/>
            <p:cNvSpPr/>
            <p:nvPr/>
          </p:nvSpPr>
          <p:spPr>
            <a:xfrm>
              <a:off x="-3352800" y="2019300"/>
              <a:ext cx="2240515" cy="1311091"/>
            </a:xfrm>
            <a:prstGeom prst="wedgeEllipseCallout">
              <a:avLst>
                <a:gd name="adj1" fmla="val 84711"/>
                <a:gd name="adj2" fmla="val -86462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8255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Shape 260"/>
            <p:cNvSpPr/>
            <p:nvPr/>
          </p:nvSpPr>
          <p:spPr>
            <a:xfrm>
              <a:off x="-3024685" y="2236988"/>
              <a:ext cx="1584285" cy="875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145" tIns="22145" rIns="22145" bIns="22145" numCol="1" anchor="ctr">
              <a:spAutoFit/>
            </a:bodyPr>
            <a:lstStyle>
              <a:lvl1pPr marL="0" marR="0" algn="ctr" defTabSz="825500">
                <a:defRPr sz="18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rPr lang="pt-BR" dirty="0">
                  <a:solidFill>
                    <a:schemeClr val="bg1"/>
                  </a:solidFill>
                </a:rPr>
                <a:t>Vamos trabalhar juntos?</a:t>
              </a:r>
            </a:p>
          </p:txBody>
        </p:sp>
      </p:grpSp>
      <p:grpSp>
        <p:nvGrpSpPr>
          <p:cNvPr id="68" name="Group 264"/>
          <p:cNvGrpSpPr/>
          <p:nvPr/>
        </p:nvGrpSpPr>
        <p:grpSpPr>
          <a:xfrm>
            <a:off x="5665855" y="1297079"/>
            <a:ext cx="2171139" cy="1326404"/>
            <a:chOff x="0" y="0"/>
            <a:chExt cx="2171138" cy="1326403"/>
          </a:xfrm>
        </p:grpSpPr>
        <p:sp>
          <p:nvSpPr>
            <p:cNvPr id="69" name="Shape 262"/>
            <p:cNvSpPr/>
            <p:nvPr/>
          </p:nvSpPr>
          <p:spPr>
            <a:xfrm>
              <a:off x="0" y="0"/>
              <a:ext cx="2171138" cy="1326403"/>
            </a:xfrm>
            <a:prstGeom prst="wedgeEllipseCallout">
              <a:avLst>
                <a:gd name="adj1" fmla="val 35488"/>
                <a:gd name="adj2" fmla="val 96266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8255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Shape 263"/>
            <p:cNvSpPr/>
            <p:nvPr/>
          </p:nvSpPr>
          <p:spPr>
            <a:xfrm>
              <a:off x="317955" y="225342"/>
              <a:ext cx="1535227" cy="875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145" tIns="22145" rIns="22145" bIns="22145" numCol="1" anchor="ctr">
              <a:spAutoFit/>
            </a:bodyPr>
            <a:lstStyle>
              <a:lvl1pPr marL="0" marR="0" algn="ctr" defTabSz="825500">
                <a:defRPr sz="18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rPr lang="pt-BR" dirty="0">
                  <a:solidFill>
                    <a:schemeClr val="bg1"/>
                  </a:solidFill>
                </a:rPr>
                <a:t>Vamos trabalhar juntos?</a:t>
              </a:r>
            </a:p>
          </p:txBody>
        </p:sp>
      </p:grpSp>
      <p:pic>
        <p:nvPicPr>
          <p:cNvPr id="71" name="image12.png" descr="Crystal_Project_Identity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2253" y="3840191"/>
            <a:ext cx="1432904" cy="143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14.png" descr="Crystal_Project_Sms_protocol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450709" y="3382693"/>
            <a:ext cx="1140346" cy="1140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18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20881" y="3331074"/>
            <a:ext cx="539624" cy="70101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grpSp>
        <p:nvGrpSpPr>
          <p:cNvPr id="74" name="Group 270"/>
          <p:cNvGrpSpPr/>
          <p:nvPr/>
        </p:nvGrpSpPr>
        <p:grpSpPr>
          <a:xfrm>
            <a:off x="3131961" y="1916882"/>
            <a:ext cx="2240518" cy="1311093"/>
            <a:chOff x="0" y="0"/>
            <a:chExt cx="2240516" cy="1311091"/>
          </a:xfrm>
        </p:grpSpPr>
        <p:sp>
          <p:nvSpPr>
            <p:cNvPr id="75" name="Shape 268"/>
            <p:cNvSpPr/>
            <p:nvPr/>
          </p:nvSpPr>
          <p:spPr>
            <a:xfrm>
              <a:off x="0" y="0"/>
              <a:ext cx="2240516" cy="1311091"/>
            </a:xfrm>
            <a:prstGeom prst="wedgeEllipseCallout">
              <a:avLst>
                <a:gd name="adj1" fmla="val -34718"/>
                <a:gd name="adj2" fmla="val 85013"/>
              </a:avLst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8255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Shape 269"/>
            <p:cNvSpPr/>
            <p:nvPr/>
          </p:nvSpPr>
          <p:spPr>
            <a:xfrm>
              <a:off x="328116" y="217688"/>
              <a:ext cx="1584284" cy="8757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145" tIns="22145" rIns="22145" bIns="22145" numCol="1" anchor="ctr">
              <a:spAutoFit/>
            </a:bodyPr>
            <a:lstStyle>
              <a:lvl1pPr marL="0" marR="0" algn="ctr" defTabSz="825500">
                <a:defRPr sz="18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rPr lang="pt-BR" dirty="0" smtClean="0">
                  <a:solidFill>
                    <a:schemeClr val="bg1"/>
                  </a:solidFill>
                </a:rPr>
                <a:t>Vamos trabalhar juntos?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pic>
        <p:nvPicPr>
          <p:cNvPr id="77" name="image17.jpe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077730" y="3504037"/>
            <a:ext cx="474078" cy="355559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272"/>
          <p:cNvSpPr/>
          <p:nvPr/>
        </p:nvSpPr>
        <p:spPr>
          <a:xfrm>
            <a:off x="883970" y="3392306"/>
            <a:ext cx="689554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Antony</a:t>
            </a:r>
          </a:p>
        </p:txBody>
      </p:sp>
      <p:sp>
        <p:nvSpPr>
          <p:cNvPr id="79" name="Shape 273"/>
          <p:cNvSpPr/>
          <p:nvPr/>
        </p:nvSpPr>
        <p:spPr>
          <a:xfrm>
            <a:off x="3728306" y="3574004"/>
            <a:ext cx="610305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App 1</a:t>
            </a:r>
          </a:p>
        </p:txBody>
      </p:sp>
      <p:sp>
        <p:nvSpPr>
          <p:cNvPr id="80" name="Shape 274"/>
          <p:cNvSpPr/>
          <p:nvPr/>
        </p:nvSpPr>
        <p:spPr>
          <a:xfrm>
            <a:off x="3985167" y="5605170"/>
            <a:ext cx="610305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App 2</a:t>
            </a:r>
          </a:p>
        </p:txBody>
      </p:sp>
      <p:sp>
        <p:nvSpPr>
          <p:cNvPr id="81" name="Shape 275"/>
          <p:cNvSpPr/>
          <p:nvPr/>
        </p:nvSpPr>
        <p:spPr>
          <a:xfrm>
            <a:off x="8500437" y="4749992"/>
            <a:ext cx="768395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Scalifax</a:t>
            </a:r>
          </a:p>
        </p:txBody>
      </p:sp>
      <p:sp>
        <p:nvSpPr>
          <p:cNvPr id="82" name="Shape 276"/>
          <p:cNvSpPr/>
          <p:nvPr/>
        </p:nvSpPr>
        <p:spPr>
          <a:xfrm>
            <a:off x="2382315" y="4616271"/>
            <a:ext cx="1472076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My smartphone</a:t>
            </a:r>
          </a:p>
        </p:txBody>
      </p:sp>
      <p:sp>
        <p:nvSpPr>
          <p:cNvPr id="83" name="Shape 277"/>
          <p:cNvSpPr/>
          <p:nvPr/>
        </p:nvSpPr>
        <p:spPr>
          <a:xfrm>
            <a:off x="2752309" y="7111270"/>
            <a:ext cx="892550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My tablet</a:t>
            </a:r>
          </a:p>
        </p:txBody>
      </p:sp>
      <p:sp>
        <p:nvSpPr>
          <p:cNvPr id="84" name="Shape 278"/>
          <p:cNvSpPr/>
          <p:nvPr/>
        </p:nvSpPr>
        <p:spPr>
          <a:xfrm>
            <a:off x="7673170" y="2500892"/>
            <a:ext cx="1377995" cy="526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My photos </a:t>
            </a:r>
          </a:p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repository app</a:t>
            </a:r>
          </a:p>
        </p:txBody>
      </p:sp>
      <p:sp>
        <p:nvSpPr>
          <p:cNvPr id="85" name="Shape 282"/>
          <p:cNvSpPr/>
          <p:nvPr/>
        </p:nvSpPr>
        <p:spPr>
          <a:xfrm flipV="1">
            <a:off x="3728306" y="3551026"/>
            <a:ext cx="3351206" cy="437957"/>
          </a:xfrm>
          <a:prstGeom prst="line">
            <a:avLst/>
          </a:prstGeom>
          <a:ln w="25400">
            <a:solidFill>
              <a:srgbClr val="00882B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6" name="Shape 283"/>
          <p:cNvSpPr/>
          <p:nvPr/>
        </p:nvSpPr>
        <p:spPr>
          <a:xfrm>
            <a:off x="5540305" y="3276439"/>
            <a:ext cx="463392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 b="1">
                <a:solidFill>
                  <a:srgbClr val="00882B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t>SLA</a:t>
            </a:r>
          </a:p>
        </p:txBody>
      </p:sp>
      <p:sp>
        <p:nvSpPr>
          <p:cNvPr id="87" name="Shape 284"/>
          <p:cNvSpPr/>
          <p:nvPr/>
        </p:nvSpPr>
        <p:spPr>
          <a:xfrm flipV="1">
            <a:off x="3982936" y="3770073"/>
            <a:ext cx="3096576" cy="1573139"/>
          </a:xfrm>
          <a:prstGeom prst="line">
            <a:avLst/>
          </a:prstGeom>
          <a:ln w="25400">
            <a:solidFill>
              <a:srgbClr val="00882B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8" name="Shape 285"/>
          <p:cNvSpPr/>
          <p:nvPr/>
        </p:nvSpPr>
        <p:spPr>
          <a:xfrm>
            <a:off x="5540305" y="4571839"/>
            <a:ext cx="463392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 b="1">
                <a:solidFill>
                  <a:srgbClr val="00882B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t>SLA</a:t>
            </a:r>
          </a:p>
        </p:txBody>
      </p:sp>
    </p:spTree>
    <p:extLst>
      <p:ext uri="{BB962C8B-B14F-4D97-AF65-F5344CB8AC3E}">
        <p14:creationId xmlns:p14="http://schemas.microsoft.com/office/powerpoint/2010/main" val="2304092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Troca de informações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35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529" y="2725863"/>
            <a:ext cx="1802270" cy="186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Nuvola_devices_table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7189" y="5238083"/>
            <a:ext cx="1862851" cy="1862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17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85465" y="3493709"/>
            <a:ext cx="474078" cy="355559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38" name="image19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79525" y="3512073"/>
            <a:ext cx="521654" cy="29343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39" name="image18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21721" y="5116662"/>
            <a:ext cx="539622" cy="70101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pic>
        <p:nvPicPr>
          <p:cNvPr id="40" name="image18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03215" y="2666929"/>
            <a:ext cx="539623" cy="701017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grpSp>
        <p:nvGrpSpPr>
          <p:cNvPr id="41" name="Group 299"/>
          <p:cNvGrpSpPr/>
          <p:nvPr/>
        </p:nvGrpSpPr>
        <p:grpSpPr>
          <a:xfrm>
            <a:off x="4236192" y="4037580"/>
            <a:ext cx="2240516" cy="1311092"/>
            <a:chOff x="0" y="0"/>
            <a:chExt cx="2240514" cy="1311090"/>
          </a:xfrm>
        </p:grpSpPr>
        <p:sp>
          <p:nvSpPr>
            <p:cNvPr id="42" name="Shape 297"/>
            <p:cNvSpPr/>
            <p:nvPr/>
          </p:nvSpPr>
          <p:spPr>
            <a:xfrm>
              <a:off x="0" y="0"/>
              <a:ext cx="2240515" cy="1311091"/>
            </a:xfrm>
            <a:prstGeom prst="wedgeEllipseCallout">
              <a:avLst>
                <a:gd name="adj1" fmla="val -72946"/>
                <a:gd name="adj2" fmla="val 77401"/>
              </a:avLst>
            </a:prstGeom>
            <a:blipFill rotWithShape="1">
              <a:blip r:embed="rId9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8255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3" name="Shape 298"/>
            <p:cNvSpPr/>
            <p:nvPr/>
          </p:nvSpPr>
          <p:spPr>
            <a:xfrm>
              <a:off x="328115" y="354000"/>
              <a:ext cx="1584285" cy="603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145" tIns="22145" rIns="22145" bIns="22145" numCol="1" anchor="ctr">
              <a:spAutoFit/>
            </a:bodyPr>
            <a:lstStyle>
              <a:lvl1pPr marL="0" marR="0" algn="ctr" defTabSz="825500">
                <a:defRPr sz="18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rPr lang="pt-BR" dirty="0">
                  <a:solidFill>
                    <a:schemeClr val="bg1"/>
                  </a:solidFill>
                </a:rPr>
                <a:t>Aqui vão minhas fotos!</a:t>
              </a:r>
            </a:p>
          </p:txBody>
        </p:sp>
      </p:grpSp>
      <p:grpSp>
        <p:nvGrpSpPr>
          <p:cNvPr id="44" name="Group 302"/>
          <p:cNvGrpSpPr/>
          <p:nvPr/>
        </p:nvGrpSpPr>
        <p:grpSpPr>
          <a:xfrm>
            <a:off x="6287918" y="1620615"/>
            <a:ext cx="2171138" cy="1326404"/>
            <a:chOff x="0" y="0"/>
            <a:chExt cx="2171137" cy="1326403"/>
          </a:xfrm>
        </p:grpSpPr>
        <p:sp>
          <p:nvSpPr>
            <p:cNvPr id="45" name="Shape 300"/>
            <p:cNvSpPr/>
            <p:nvPr/>
          </p:nvSpPr>
          <p:spPr>
            <a:xfrm>
              <a:off x="0" y="0"/>
              <a:ext cx="2171138" cy="1326404"/>
            </a:xfrm>
            <a:prstGeom prst="wedgeEllipseCallout">
              <a:avLst>
                <a:gd name="adj1" fmla="val 77872"/>
                <a:gd name="adj2" fmla="val 65828"/>
              </a:avLst>
            </a:prstGeom>
            <a:blipFill rotWithShape="1">
              <a:blip r:embed="rId9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8255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Shape 301"/>
            <p:cNvSpPr/>
            <p:nvPr/>
          </p:nvSpPr>
          <p:spPr>
            <a:xfrm>
              <a:off x="317955" y="501356"/>
              <a:ext cx="1535227" cy="323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145" tIns="22145" rIns="22145" bIns="22145" numCol="1" anchor="ctr">
              <a:spAutoFit/>
            </a:bodyPr>
            <a:lstStyle>
              <a:lvl1pPr marL="0" marR="0" algn="ctr" defTabSz="825500">
                <a:defRPr sz="18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bg1"/>
                  </a:solidFill>
                </a:rPr>
                <a:t>Ok!</a:t>
              </a:r>
            </a:p>
          </p:txBody>
        </p:sp>
      </p:grpSp>
      <p:pic>
        <p:nvPicPr>
          <p:cNvPr id="47" name="image12.png" descr="Crystal_Project_Identity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19205" y="3674602"/>
            <a:ext cx="1432904" cy="143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14.png" descr="Crystal_Project_Sms_protocol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457661" y="3217104"/>
            <a:ext cx="1140346" cy="1140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18.jpe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027833" y="3165485"/>
            <a:ext cx="539624" cy="70101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grpSp>
        <p:nvGrpSpPr>
          <p:cNvPr id="50" name="Group 308"/>
          <p:cNvGrpSpPr/>
          <p:nvPr/>
        </p:nvGrpSpPr>
        <p:grpSpPr>
          <a:xfrm>
            <a:off x="3131992" y="1744373"/>
            <a:ext cx="2240518" cy="1311093"/>
            <a:chOff x="0" y="0"/>
            <a:chExt cx="2240516" cy="1311091"/>
          </a:xfrm>
        </p:grpSpPr>
        <p:sp>
          <p:nvSpPr>
            <p:cNvPr id="51" name="Shape 306"/>
            <p:cNvSpPr/>
            <p:nvPr/>
          </p:nvSpPr>
          <p:spPr>
            <a:xfrm>
              <a:off x="0" y="0"/>
              <a:ext cx="2240516" cy="1311091"/>
            </a:xfrm>
            <a:prstGeom prst="wedgeEllipseCallout">
              <a:avLst>
                <a:gd name="adj1" fmla="val -34718"/>
                <a:gd name="adj2" fmla="val 85013"/>
              </a:avLst>
            </a:prstGeom>
            <a:blipFill rotWithShape="1">
              <a:blip r:embed="rId9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1523" tIns="41523" rIns="41523" bIns="41523" numCol="1" anchor="ctr">
              <a:noAutofit/>
            </a:bodyPr>
            <a:lstStyle/>
            <a:p>
              <a:pPr marL="0" marR="0" algn="ctr" defTabSz="825500">
                <a:defRPr sz="1400"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400"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2" name="Shape 307"/>
            <p:cNvSpPr/>
            <p:nvPr/>
          </p:nvSpPr>
          <p:spPr>
            <a:xfrm>
              <a:off x="328116" y="356187"/>
              <a:ext cx="1584284" cy="598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145" tIns="22145" rIns="22145" bIns="22145" numCol="1" anchor="ctr">
              <a:spAutoFit/>
            </a:bodyPr>
            <a:lstStyle>
              <a:lvl1pPr marL="0" marR="0" algn="ctr" defTabSz="825500">
                <a:defRPr sz="1800" b="1">
                  <a:solidFill>
                    <a:srgbClr val="FFFFFF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</a:defRPr>
              </a:pPr>
              <a:r>
                <a:rPr lang="pt-BR" dirty="0" smtClean="0">
                  <a:solidFill>
                    <a:schemeClr val="bg1"/>
                  </a:solidFill>
                </a:rPr>
                <a:t>Aqui vão minhas fotos!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Shape 309"/>
          <p:cNvSpPr/>
          <p:nvPr/>
        </p:nvSpPr>
        <p:spPr>
          <a:xfrm>
            <a:off x="890922" y="3226717"/>
            <a:ext cx="689554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Antony</a:t>
            </a:r>
          </a:p>
        </p:txBody>
      </p:sp>
      <p:sp>
        <p:nvSpPr>
          <p:cNvPr id="54" name="Shape 310"/>
          <p:cNvSpPr/>
          <p:nvPr/>
        </p:nvSpPr>
        <p:spPr>
          <a:xfrm>
            <a:off x="3954074" y="3373197"/>
            <a:ext cx="610305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App 1</a:t>
            </a:r>
          </a:p>
        </p:txBody>
      </p:sp>
      <p:sp>
        <p:nvSpPr>
          <p:cNvPr id="55" name="Shape 311"/>
          <p:cNvSpPr/>
          <p:nvPr/>
        </p:nvSpPr>
        <p:spPr>
          <a:xfrm>
            <a:off x="4291405" y="5795181"/>
            <a:ext cx="610306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App 2</a:t>
            </a:r>
          </a:p>
        </p:txBody>
      </p:sp>
      <p:sp>
        <p:nvSpPr>
          <p:cNvPr id="56" name="Shape 312"/>
          <p:cNvSpPr/>
          <p:nvPr/>
        </p:nvSpPr>
        <p:spPr>
          <a:xfrm>
            <a:off x="8507389" y="4584403"/>
            <a:ext cx="768395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Scalifax</a:t>
            </a:r>
          </a:p>
        </p:txBody>
      </p:sp>
      <p:sp>
        <p:nvSpPr>
          <p:cNvPr id="57" name="Shape 313"/>
          <p:cNvSpPr/>
          <p:nvPr/>
        </p:nvSpPr>
        <p:spPr>
          <a:xfrm>
            <a:off x="2395789" y="4584403"/>
            <a:ext cx="1472077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My smartphone</a:t>
            </a:r>
          </a:p>
        </p:txBody>
      </p:sp>
      <p:sp>
        <p:nvSpPr>
          <p:cNvPr id="58" name="Shape 314"/>
          <p:cNvSpPr/>
          <p:nvPr/>
        </p:nvSpPr>
        <p:spPr>
          <a:xfrm>
            <a:off x="2697081" y="6945681"/>
            <a:ext cx="1016909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Meu tablet</a:t>
            </a:r>
          </a:p>
        </p:txBody>
      </p:sp>
      <p:sp>
        <p:nvSpPr>
          <p:cNvPr id="59" name="Shape 318"/>
          <p:cNvSpPr/>
          <p:nvPr/>
        </p:nvSpPr>
        <p:spPr>
          <a:xfrm>
            <a:off x="8638167" y="1711149"/>
            <a:ext cx="1377995" cy="52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My photos </a:t>
            </a:r>
          </a:p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repository app</a:t>
            </a:r>
          </a:p>
        </p:txBody>
      </p:sp>
      <p:pic>
        <p:nvPicPr>
          <p:cNvPr id="60" name="2015-01-07 10.16.50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77614" y="3512540"/>
            <a:ext cx="610305" cy="343297"/>
          </a:xfrm>
          <a:prstGeom prst="rect">
            <a:avLst/>
          </a:prstGeom>
          <a:ln w="12700">
            <a:round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226338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757680" y="359654"/>
            <a:ext cx="9425961" cy="72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defTabSz="584200">
              <a:defRPr sz="3300" cap="all">
                <a:solidFill>
                  <a:srgbClr val="FFFFFF"/>
                </a:solidFill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>
              <a:defRPr sz="1800" cap="none">
                <a:solidFill>
                  <a:srgbClr val="000000"/>
                </a:solidFill>
              </a:defRPr>
            </a:pPr>
            <a:r>
              <a:rPr lang="pt-BR" sz="3300" cap="all" dirty="0" smtClean="0">
                <a:solidFill>
                  <a:schemeClr val="tx1"/>
                </a:solidFill>
              </a:rPr>
              <a:t>rastreabilidade</a:t>
            </a:r>
            <a:endParaRPr lang="pt-BR" dirty="0"/>
          </a:p>
          <a:p>
            <a:pPr lvl="0">
              <a:defRPr sz="1800" cap="none">
                <a:solidFill>
                  <a:srgbClr val="000000"/>
                </a:solidFill>
              </a:defRPr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757680" y="1009465"/>
            <a:ext cx="9425962" cy="7852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lvl="0" algn="ctr" defTabSz="584200">
              <a:defRPr sz="16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108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3529" y="7402215"/>
            <a:ext cx="2200113" cy="6069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0" name="Shape 110"/>
          <p:cNvSpPr/>
          <p:nvPr/>
        </p:nvSpPr>
        <p:spPr>
          <a:xfrm>
            <a:off x="757681" y="7870645"/>
            <a:ext cx="3561598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L="52028" marR="52028">
              <a:buClr>
                <a:srgbClr val="000000"/>
              </a:buClr>
              <a:buFont typeface="Tahoma"/>
              <a:defRPr sz="900">
                <a:latin typeface="+mj-lt"/>
                <a:ea typeface="+mj-ea"/>
                <a:cs typeface="+mj-cs"/>
                <a:sym typeface="Tahoma"/>
              </a:defRPr>
            </a:lvl1pPr>
          </a:lstStyle>
          <a:p>
            <a:pPr lvl="0">
              <a:defRPr sz="1800">
                <a:uFillTx/>
              </a:defRPr>
            </a:pPr>
            <a:r>
              <a:rPr sz="900" dirty="0">
                <a:uFill>
                  <a:solidFill/>
                </a:uFill>
              </a:rPr>
              <a:t>(c) Antonio </a:t>
            </a:r>
            <a:r>
              <a:rPr sz="900" dirty="0" err="1" smtClean="0">
                <a:uFill>
                  <a:solidFill/>
                </a:uFill>
              </a:rPr>
              <a:t>Alberti</a:t>
            </a:r>
            <a:r>
              <a:rPr lang="pt-BR" sz="900" dirty="0" smtClean="0">
                <a:uFill>
                  <a:solidFill/>
                </a:uFill>
              </a:rPr>
              <a:t>, Daniel Fussia</a:t>
            </a:r>
            <a:r>
              <a:rPr sz="900" dirty="0" smtClean="0">
                <a:uFill>
                  <a:solidFill/>
                </a:uFill>
              </a:rPr>
              <a:t> 201</a:t>
            </a:r>
            <a:r>
              <a:rPr lang="pt-BR" sz="900" dirty="0" smtClean="0">
                <a:uFill>
                  <a:solidFill/>
                </a:uFill>
              </a:rPr>
              <a:t>6</a:t>
            </a:r>
            <a:r>
              <a:rPr sz="900" dirty="0" smtClean="0">
                <a:uFill>
                  <a:solidFill/>
                </a:uFill>
              </a:rPr>
              <a:t>, </a:t>
            </a:r>
            <a:r>
              <a:rPr sz="900" dirty="0" err="1">
                <a:uFill>
                  <a:solidFill/>
                </a:uFill>
              </a:rPr>
              <a:t>Inatel</a:t>
            </a:r>
            <a:r>
              <a:rPr sz="900" dirty="0">
                <a:uFill>
                  <a:solidFill/>
                </a:uFill>
              </a:rPr>
              <a:t> - All rights reserved.</a:t>
            </a:r>
          </a:p>
        </p:txBody>
      </p:sp>
      <p:pic>
        <p:nvPicPr>
          <p:cNvPr id="6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3497" y="2543641"/>
            <a:ext cx="1802270" cy="186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Nuvola_devices_tablet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7157" y="5055861"/>
            <a:ext cx="1862852" cy="186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17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64470" y="3647551"/>
            <a:ext cx="474077" cy="35555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25"/>
          <p:cNvSpPr/>
          <p:nvPr/>
        </p:nvSpPr>
        <p:spPr>
          <a:xfrm>
            <a:off x="1768765" y="2374216"/>
            <a:ext cx="7066677" cy="2006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04" h="14455" extrusionOk="0">
                <a:moveTo>
                  <a:pt x="16266" y="10327"/>
                </a:moveTo>
                <a:cubicBezTo>
                  <a:pt x="15216" y="8477"/>
                  <a:pt x="14996" y="4699"/>
                  <a:pt x="15786" y="2125"/>
                </a:cubicBezTo>
                <a:cubicBezTo>
                  <a:pt x="16647" y="-676"/>
                  <a:pt x="18277" y="-727"/>
                  <a:pt x="19084" y="2087"/>
                </a:cubicBezTo>
                <a:cubicBezTo>
                  <a:pt x="21600" y="10869"/>
                  <a:pt x="14338" y="20873"/>
                  <a:pt x="11215" y="9059"/>
                </a:cubicBezTo>
                <a:cubicBezTo>
                  <a:pt x="10859" y="7713"/>
                  <a:pt x="10587" y="6217"/>
                  <a:pt x="10171" y="4991"/>
                </a:cubicBezTo>
                <a:cubicBezTo>
                  <a:pt x="9132" y="1927"/>
                  <a:pt x="7464" y="995"/>
                  <a:pt x="5957" y="2246"/>
                </a:cubicBezTo>
                <a:cubicBezTo>
                  <a:pt x="4536" y="3425"/>
                  <a:pt x="3477" y="6354"/>
                  <a:pt x="2238" y="8481"/>
                </a:cubicBezTo>
                <a:cubicBezTo>
                  <a:pt x="1544" y="9672"/>
                  <a:pt x="791" y="10612"/>
                  <a:pt x="0" y="11276"/>
                </a:cubicBezTo>
              </a:path>
            </a:pathLst>
          </a:custGeom>
          <a:ln w="50800">
            <a:solidFill>
              <a:srgbClr val="E8A433"/>
            </a:solidFill>
            <a:miter lim="400000"/>
            <a:tailEnd type="triangle"/>
          </a:ln>
        </p:spPr>
        <p:txBody>
          <a:bodyPr lIns="41523" tIns="41523" rIns="41523" bIns="41523" anchor="ctr"/>
          <a:lstStyle/>
          <a:p>
            <a:pPr marL="0" marR="0" algn="ctr" defTabSz="584200">
              <a:defRPr sz="2000">
                <a:solidFill>
                  <a:srgbClr val="FFFFFF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000">
              <a:solidFill>
                <a:srgbClr val="FFFFFF"/>
              </a:solidFill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326"/>
          <p:cNvSpPr/>
          <p:nvPr/>
        </p:nvSpPr>
        <p:spPr>
          <a:xfrm>
            <a:off x="7564653" y="3737619"/>
            <a:ext cx="172618" cy="175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8A433"/>
          </a:solidFill>
          <a:ln w="12700">
            <a:miter lim="400000"/>
          </a:ln>
        </p:spPr>
        <p:txBody>
          <a:bodyPr lIns="41523" tIns="41523" rIns="41523" bIns="41523" anchor="ctr"/>
          <a:lstStyle/>
          <a:p>
            <a:pPr marL="0" marR="0" algn="ctr" defTabSz="584200">
              <a:defRPr sz="2200">
                <a:solidFill>
                  <a:srgbClr val="E8A433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>
              <a:solidFill>
                <a:srgbClr val="E8A433"/>
              </a:solidFill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1" name="image18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14769" y="4938592"/>
            <a:ext cx="539622" cy="70101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pic>
        <p:nvPicPr>
          <p:cNvPr id="12" name="image18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96263" y="2488859"/>
            <a:ext cx="539623" cy="701017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pic>
        <p:nvPicPr>
          <p:cNvPr id="13" name="image14.png" descr="Crystal_Project_Sms_protocol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50709" y="3039034"/>
            <a:ext cx="1140346" cy="1140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12.png" descr="Crystal_Project_Identity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2253" y="3496532"/>
            <a:ext cx="1432904" cy="143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18.jpe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20881" y="2987415"/>
            <a:ext cx="539624" cy="701016"/>
          </a:xfrm>
          <a:prstGeom prst="rect">
            <a:avLst/>
          </a:prstGeom>
          <a:ln w="12700">
            <a:miter lim="400000"/>
          </a:ln>
          <a:effectLst>
            <a:outerShdw blurRad="152400" dir="5400000" rotWithShape="0">
              <a:srgbClr val="000000"/>
            </a:outerShdw>
          </a:effectLst>
        </p:spPr>
      </p:pic>
      <p:sp>
        <p:nvSpPr>
          <p:cNvPr id="16" name="Shape 335"/>
          <p:cNvSpPr/>
          <p:nvPr/>
        </p:nvSpPr>
        <p:spPr>
          <a:xfrm>
            <a:off x="883970" y="3048647"/>
            <a:ext cx="689554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Antony</a:t>
            </a:r>
          </a:p>
        </p:txBody>
      </p:sp>
      <p:sp>
        <p:nvSpPr>
          <p:cNvPr id="17" name="Shape 336"/>
          <p:cNvSpPr/>
          <p:nvPr/>
        </p:nvSpPr>
        <p:spPr>
          <a:xfrm>
            <a:off x="3947122" y="3195127"/>
            <a:ext cx="610305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App 1</a:t>
            </a:r>
          </a:p>
        </p:txBody>
      </p:sp>
      <p:sp>
        <p:nvSpPr>
          <p:cNvPr id="18" name="Shape 337"/>
          <p:cNvSpPr/>
          <p:nvPr/>
        </p:nvSpPr>
        <p:spPr>
          <a:xfrm>
            <a:off x="4284453" y="5617111"/>
            <a:ext cx="610306" cy="285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App 2</a:t>
            </a:r>
          </a:p>
        </p:txBody>
      </p:sp>
      <p:sp>
        <p:nvSpPr>
          <p:cNvPr id="19" name="Shape 338"/>
          <p:cNvSpPr/>
          <p:nvPr/>
        </p:nvSpPr>
        <p:spPr>
          <a:xfrm>
            <a:off x="8500437" y="4406333"/>
            <a:ext cx="768395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Scalifax</a:t>
            </a:r>
          </a:p>
        </p:txBody>
      </p:sp>
      <p:sp>
        <p:nvSpPr>
          <p:cNvPr id="20" name="Shape 339"/>
          <p:cNvSpPr/>
          <p:nvPr/>
        </p:nvSpPr>
        <p:spPr>
          <a:xfrm>
            <a:off x="2388837" y="4406333"/>
            <a:ext cx="1472077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>
            <a:lvl1pPr marL="0" marR="0" algn="ctr" defTabSz="825500">
              <a:defRPr sz="1600"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 sz="1800"/>
            </a:pPr>
            <a:r>
              <a:t>My smartphone</a:t>
            </a:r>
          </a:p>
        </p:txBody>
      </p:sp>
      <p:sp>
        <p:nvSpPr>
          <p:cNvPr id="21" name="Shape 340"/>
          <p:cNvSpPr/>
          <p:nvPr/>
        </p:nvSpPr>
        <p:spPr>
          <a:xfrm>
            <a:off x="2690129" y="6767611"/>
            <a:ext cx="949040" cy="285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My tablet</a:t>
            </a:r>
          </a:p>
        </p:txBody>
      </p:sp>
      <p:sp>
        <p:nvSpPr>
          <p:cNvPr id="22" name="Shape 345"/>
          <p:cNvSpPr/>
          <p:nvPr/>
        </p:nvSpPr>
        <p:spPr>
          <a:xfrm>
            <a:off x="8631215" y="1533079"/>
            <a:ext cx="1377995" cy="52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My photos </a:t>
            </a:r>
          </a:p>
          <a:p>
            <a:pPr marL="0" marR="0" algn="ctr" defTabSz="825500">
              <a:defRPr sz="1800">
                <a:uFillTx/>
              </a:defRPr>
            </a:pPr>
            <a:r>
              <a:rPr sz="160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repository app</a:t>
            </a:r>
          </a:p>
        </p:txBody>
      </p:sp>
      <p:sp>
        <p:nvSpPr>
          <p:cNvPr id="23" name="Shape 346"/>
          <p:cNvSpPr/>
          <p:nvPr/>
        </p:nvSpPr>
        <p:spPr>
          <a:xfrm>
            <a:off x="5481083" y="5198243"/>
            <a:ext cx="4885251" cy="537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145" tIns="22145" rIns="22145" bIns="22145" anchor="ctr">
            <a:spAutoFit/>
          </a:bodyPr>
          <a:lstStyle/>
          <a:p>
            <a:pPr marL="0" marR="0" algn="ctr" defTabSz="825500">
              <a:defRPr sz="1800">
                <a:uFillTx/>
              </a:defRPr>
            </a:pPr>
            <a:r>
              <a:rPr lang="pt-BR" sz="1600" b="1" dirty="0" smtClean="0">
                <a:solidFill>
                  <a:srgbClr val="0365C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Foto</a:t>
            </a:r>
            <a:r>
              <a:rPr sz="1600" dirty="0" smtClean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sz="16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&lt;-&gt; </a:t>
            </a:r>
            <a:r>
              <a:rPr sz="1600" b="1" dirty="0">
                <a:solidFill>
                  <a:srgbClr val="0365C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Repos. App</a:t>
            </a:r>
            <a:r>
              <a:rPr sz="16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&lt;-&gt; </a:t>
            </a:r>
            <a:r>
              <a:rPr sz="1600" b="1" dirty="0" err="1">
                <a:solidFill>
                  <a:srgbClr val="0365C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Scalifax</a:t>
            </a:r>
            <a:r>
              <a:rPr sz="16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&lt;-&gt; </a:t>
            </a:r>
            <a:r>
              <a:rPr sz="1600" b="1" dirty="0">
                <a:solidFill>
                  <a:srgbClr val="0365C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My smartphone</a:t>
            </a:r>
            <a:r>
              <a:rPr sz="16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&lt;-&gt; </a:t>
            </a:r>
            <a:r>
              <a:rPr sz="1600" b="1" dirty="0">
                <a:solidFill>
                  <a:srgbClr val="0365C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App 1</a:t>
            </a:r>
            <a:r>
              <a:rPr sz="16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&lt;-&gt; </a:t>
            </a:r>
            <a:r>
              <a:rPr sz="1600" b="1" dirty="0">
                <a:solidFill>
                  <a:srgbClr val="0365C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Antony</a:t>
            </a:r>
            <a:r>
              <a:rPr sz="1600" dirty="0"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03666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7EFEE"/>
        </a:solidFill>
        <a:ln w="12700" cap="flat">
          <a:noFill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ahoma"/>
        <a:ea typeface="Tahoma"/>
        <a:cs typeface="Tahom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7EFEE"/>
        </a:solidFill>
        <a:ln w="12700" cap="flat">
          <a:noFill/>
          <a:round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3350</Words>
  <Application>Microsoft Office PowerPoint</Application>
  <PresentationFormat>Personalizar</PresentationFormat>
  <Paragraphs>416</Paragraphs>
  <Slides>36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9" baseType="lpstr">
      <vt:lpstr>Arial</vt:lpstr>
      <vt:lpstr>Avenir Next Medium</vt:lpstr>
      <vt:lpstr>Calibri</vt:lpstr>
      <vt:lpstr>Gill Sans</vt:lpstr>
      <vt:lpstr>Helvetica</vt:lpstr>
      <vt:lpstr>Helvetica Light</vt:lpstr>
      <vt:lpstr>Helvetica Neue Bold Condensed</vt:lpstr>
      <vt:lpstr>Lucida Grande</vt:lpstr>
      <vt:lpstr>Tahoma</vt:lpstr>
      <vt:lpstr>Tahoma Negreta</vt:lpstr>
      <vt:lpstr>Times New Roman</vt:lpstr>
      <vt:lpstr>Wingdings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Danf</dc:creator>
  <cp:lastModifiedBy>Daniel Fussia</cp:lastModifiedBy>
  <cp:revision>83</cp:revision>
  <dcterms:modified xsi:type="dcterms:W3CDTF">2016-09-02T02:39:06Z</dcterms:modified>
</cp:coreProperties>
</file>